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9" r:id="rId5"/>
    <p:sldId id="258" r:id="rId6"/>
    <p:sldId id="261" r:id="rId7"/>
    <p:sldId id="262" r:id="rId8"/>
    <p:sldId id="267" r:id="rId9"/>
    <p:sldId id="264" r:id="rId10"/>
    <p:sldId id="271" r:id="rId11"/>
    <p:sldId id="266" r:id="rId12"/>
    <p:sldId id="269" r:id="rId13"/>
    <p:sldId id="272" r:id="rId14"/>
    <p:sldId id="276" r:id="rId15"/>
    <p:sldId id="292" r:id="rId16"/>
    <p:sldId id="293" r:id="rId17"/>
    <p:sldId id="299" r:id="rId18"/>
    <p:sldId id="277" r:id="rId19"/>
    <p:sldId id="279" r:id="rId20"/>
    <p:sldId id="280" r:id="rId21"/>
    <p:sldId id="283" r:id="rId22"/>
    <p:sldId id="306" r:id="rId23"/>
    <p:sldId id="302" r:id="rId24"/>
    <p:sldId id="303" r:id="rId25"/>
    <p:sldId id="305" r:id="rId26"/>
    <p:sldId id="288" r:id="rId27"/>
    <p:sldId id="284" r:id="rId28"/>
    <p:sldId id="289" r:id="rId29"/>
    <p:sldId id="270" r:id="rId30"/>
    <p:sldId id="265" r:id="rId31"/>
    <p:sldId id="307" r:id="rId32"/>
    <p:sldId id="296" r:id="rId33"/>
    <p:sldId id="295" r:id="rId34"/>
    <p:sldId id="308" r:id="rId35"/>
    <p:sldId id="310" r:id="rId36"/>
    <p:sldId id="297" r:id="rId37"/>
    <p:sldId id="309" r:id="rId38"/>
    <p:sldId id="31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6416" autoAdjust="0"/>
  </p:normalViewPr>
  <p:slideViewPr>
    <p:cSldViewPr>
      <p:cViewPr>
        <p:scale>
          <a:sx n="66" d="100"/>
          <a:sy n="66" d="100"/>
        </p:scale>
        <p:origin x="-1494"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A3377C0-597D-43CE-B60E-87A9C9FCF686}" type="datetimeFigureOut">
              <a:rPr lang="en-AU" smtClean="0"/>
              <a:pPr/>
              <a:t>20/06/2012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3F4B92-290D-4C52-9EF3-DF4C1C06FC98}"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3377C0-597D-43CE-B60E-87A9C9FCF686}" type="datetimeFigureOut">
              <a:rPr lang="en-AU" smtClean="0"/>
              <a:pPr/>
              <a:t>20/06/2012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3F4B92-290D-4C52-9EF3-DF4C1C06FC98}"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3377C0-597D-43CE-B60E-87A9C9FCF686}" type="datetimeFigureOut">
              <a:rPr lang="en-AU" smtClean="0"/>
              <a:pPr/>
              <a:t>20/06/2012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3F4B92-290D-4C52-9EF3-DF4C1C06FC98}"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3377C0-597D-43CE-B60E-87A9C9FCF686}" type="datetimeFigureOut">
              <a:rPr lang="en-AU" smtClean="0"/>
              <a:pPr/>
              <a:t>20/06/2012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3F4B92-290D-4C52-9EF3-DF4C1C06FC98}"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377C0-597D-43CE-B60E-87A9C9FCF686}" type="datetimeFigureOut">
              <a:rPr lang="en-AU" smtClean="0"/>
              <a:pPr/>
              <a:t>20/06/2012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3F4B92-290D-4C52-9EF3-DF4C1C06FC98}"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A3377C0-597D-43CE-B60E-87A9C9FCF686}" type="datetimeFigureOut">
              <a:rPr lang="en-AU" smtClean="0"/>
              <a:pPr/>
              <a:t>20/06/2012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C3F4B92-290D-4C52-9EF3-DF4C1C06FC98}"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A3377C0-597D-43CE-B60E-87A9C9FCF686}" type="datetimeFigureOut">
              <a:rPr lang="en-AU" smtClean="0"/>
              <a:pPr/>
              <a:t>20/06/2012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C3F4B92-290D-4C52-9EF3-DF4C1C06FC98}"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A3377C0-597D-43CE-B60E-87A9C9FCF686}" type="datetimeFigureOut">
              <a:rPr lang="en-AU" smtClean="0"/>
              <a:pPr/>
              <a:t>20/06/2012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C3F4B92-290D-4C52-9EF3-DF4C1C06FC98}"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377C0-597D-43CE-B60E-87A9C9FCF686}" type="datetimeFigureOut">
              <a:rPr lang="en-AU" smtClean="0"/>
              <a:pPr/>
              <a:t>20/06/2012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C3F4B92-290D-4C52-9EF3-DF4C1C06FC98}"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377C0-597D-43CE-B60E-87A9C9FCF686}" type="datetimeFigureOut">
              <a:rPr lang="en-AU" smtClean="0"/>
              <a:pPr/>
              <a:t>20/06/2012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C3F4B92-290D-4C52-9EF3-DF4C1C06FC98}"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377C0-597D-43CE-B60E-87A9C9FCF686}" type="datetimeFigureOut">
              <a:rPr lang="en-AU" smtClean="0"/>
              <a:pPr/>
              <a:t>20/06/2012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C3F4B92-290D-4C52-9EF3-DF4C1C06FC98}"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4000" b="-3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377C0-597D-43CE-B60E-87A9C9FCF686}" type="datetimeFigureOut">
              <a:rPr lang="en-AU" smtClean="0"/>
              <a:pPr/>
              <a:t>20/06/2012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F4B92-290D-4C52-9EF3-DF4C1C06FC98}"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accent2">
                    <a:lumMod val="50000"/>
                  </a:schemeClr>
                </a:solidFill>
                <a:latin typeface="Calligraph421 BT" pitchFamily="66" charset="0"/>
              </a:rPr>
              <a:t>The Way We Worship</a:t>
            </a:r>
            <a:endParaRPr lang="en-AU" b="1" dirty="0">
              <a:solidFill>
                <a:schemeClr val="accent2">
                  <a:lumMod val="50000"/>
                </a:schemeClr>
              </a:solidFill>
              <a:latin typeface="Calligraph421 BT" pitchFamily="66" charset="0"/>
            </a:endParaRPr>
          </a:p>
        </p:txBody>
      </p:sp>
      <p:sp>
        <p:nvSpPr>
          <p:cNvPr id="3" name="Content Placeholder 2"/>
          <p:cNvSpPr>
            <a:spLocks noGrp="1"/>
          </p:cNvSpPr>
          <p:nvPr>
            <p:ph idx="1"/>
          </p:nvPr>
        </p:nvSpPr>
        <p:spPr/>
        <p:txBody>
          <a:bodyPr>
            <a:normAutofit lnSpcReduction="10000"/>
          </a:bodyPr>
          <a:lstStyle/>
          <a:p>
            <a:pPr>
              <a:buNone/>
            </a:pPr>
            <a:r>
              <a:rPr lang="en-AU" dirty="0" smtClean="0"/>
              <a:t>One of Jesus temptations in the wilderness was to take a passage of scripture at face value and misapply it</a:t>
            </a:r>
          </a:p>
          <a:p>
            <a:pPr>
              <a:buNone/>
            </a:pPr>
            <a:r>
              <a:rPr lang="en-AU" dirty="0" smtClean="0"/>
              <a:t> – His response was to say</a:t>
            </a:r>
          </a:p>
          <a:p>
            <a:pPr algn="ctr">
              <a:buNone/>
            </a:pPr>
            <a:r>
              <a:rPr lang="en-AU" sz="4000" b="1" dirty="0" smtClean="0">
                <a:solidFill>
                  <a:srgbClr val="C00000"/>
                </a:solidFill>
                <a:latin typeface="Calligraph421 BT" pitchFamily="66" charset="0"/>
              </a:rPr>
              <a:t>“IT IS ALSO WRITTEN” </a:t>
            </a:r>
          </a:p>
          <a:p>
            <a:pPr algn="ctr">
              <a:buNone/>
            </a:pPr>
            <a:r>
              <a:rPr lang="en-AU" sz="2000" b="1" dirty="0" smtClean="0"/>
              <a:t>Matt. 4:7 NIV</a:t>
            </a:r>
          </a:p>
          <a:p>
            <a:pPr algn="ctr">
              <a:buNone/>
            </a:pPr>
            <a:r>
              <a:rPr lang="en-AU" b="1" dirty="0" smtClean="0"/>
              <a:t>This principle is applied here to investigate the passages at the end of the Old Testament which contradict other teachings of the Bible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AU" sz="3600" b="1" dirty="0" smtClean="0">
                <a:solidFill>
                  <a:schemeClr val="accent2">
                    <a:lumMod val="50000"/>
                  </a:schemeClr>
                </a:solidFill>
              </a:rPr>
              <a:t>PREVIOUSLY IN OLD TESTAMENT</a:t>
            </a:r>
            <a:r>
              <a:rPr lang="en-AU" b="1" dirty="0" smtClean="0">
                <a:solidFill>
                  <a:schemeClr val="accent2">
                    <a:lumMod val="50000"/>
                  </a:schemeClr>
                </a:solidFill>
              </a:rPr>
              <a:t/>
            </a:r>
            <a:br>
              <a:rPr lang="en-AU" b="1" dirty="0" smtClean="0">
                <a:solidFill>
                  <a:schemeClr val="accent2">
                    <a:lumMod val="50000"/>
                  </a:schemeClr>
                </a:solidFill>
              </a:rPr>
            </a:br>
            <a:r>
              <a:rPr lang="en-AU" sz="5300" b="1" dirty="0" smtClean="0">
                <a:solidFill>
                  <a:schemeClr val="accent2">
                    <a:lumMod val="50000"/>
                  </a:schemeClr>
                </a:solidFill>
              </a:rPr>
              <a:t>God Accepted Foreigners</a:t>
            </a:r>
            <a:endParaRPr lang="en-AU" sz="5300" dirty="0"/>
          </a:p>
        </p:txBody>
      </p:sp>
      <p:sp>
        <p:nvSpPr>
          <p:cNvPr id="3" name="Content Placeholder 2"/>
          <p:cNvSpPr>
            <a:spLocks noGrp="1"/>
          </p:cNvSpPr>
          <p:nvPr>
            <p:ph sz="half" idx="1"/>
          </p:nvPr>
        </p:nvSpPr>
        <p:spPr>
          <a:xfrm>
            <a:off x="251520" y="1700808"/>
            <a:ext cx="4244280" cy="5157192"/>
          </a:xfrm>
        </p:spPr>
        <p:txBody>
          <a:bodyPr>
            <a:normAutofit fontScale="85000" lnSpcReduction="20000"/>
          </a:bodyPr>
          <a:lstStyle/>
          <a:p>
            <a:pPr>
              <a:buNone/>
            </a:pPr>
            <a:r>
              <a:rPr lang="en-AU" sz="2400" b="1" dirty="0" smtClean="0"/>
              <a:t>RAHAB </a:t>
            </a:r>
            <a:r>
              <a:rPr lang="en-AU" sz="2400" dirty="0" smtClean="0"/>
              <a:t>– </a:t>
            </a:r>
            <a:r>
              <a:rPr lang="en-AU" sz="2400" b="1" dirty="0" smtClean="0">
                <a:solidFill>
                  <a:srgbClr val="C00000"/>
                </a:solidFill>
              </a:rPr>
              <a:t>a Canaanite</a:t>
            </a:r>
          </a:p>
          <a:p>
            <a:pPr>
              <a:buNone/>
            </a:pPr>
            <a:endParaRPr lang="en-US" sz="900" b="1" i="1" dirty="0" smtClean="0">
              <a:solidFill>
                <a:schemeClr val="accent2">
                  <a:lumMod val="50000"/>
                </a:schemeClr>
              </a:solidFill>
            </a:endParaRPr>
          </a:p>
          <a:p>
            <a:pPr>
              <a:buNone/>
            </a:pPr>
            <a:r>
              <a:rPr lang="en-AU" sz="2400" b="1" dirty="0" smtClean="0"/>
              <a:t>URIAH – </a:t>
            </a:r>
            <a:r>
              <a:rPr lang="en-AU" sz="2400" dirty="0" smtClean="0"/>
              <a:t>The </a:t>
            </a:r>
            <a:r>
              <a:rPr lang="en-AU" sz="2400" b="1" dirty="0" smtClean="0">
                <a:solidFill>
                  <a:srgbClr val="C00000"/>
                </a:solidFill>
              </a:rPr>
              <a:t>Hittite</a:t>
            </a:r>
          </a:p>
          <a:p>
            <a:pPr>
              <a:buNone/>
            </a:pPr>
            <a:endParaRPr lang="en-US" sz="800" b="1" dirty="0" smtClean="0">
              <a:solidFill>
                <a:srgbClr val="C00000"/>
              </a:solidFill>
            </a:endParaRPr>
          </a:p>
          <a:p>
            <a:pPr>
              <a:buNone/>
            </a:pPr>
            <a:r>
              <a:rPr lang="en-AU" sz="2400" b="1" dirty="0" smtClean="0"/>
              <a:t>RUTH – </a:t>
            </a:r>
            <a:r>
              <a:rPr lang="en-AU" sz="2400" b="1" dirty="0" err="1" smtClean="0">
                <a:solidFill>
                  <a:srgbClr val="C00000"/>
                </a:solidFill>
              </a:rPr>
              <a:t>Moabitess</a:t>
            </a:r>
            <a:endParaRPr lang="en-AU" sz="2400" b="1" dirty="0" smtClean="0">
              <a:solidFill>
                <a:srgbClr val="C00000"/>
              </a:solidFill>
            </a:endParaRPr>
          </a:p>
          <a:p>
            <a:pPr>
              <a:buNone/>
            </a:pPr>
            <a:r>
              <a:rPr lang="en-AU" sz="2400" b="1" dirty="0" err="1" smtClean="0"/>
              <a:t>Asriel</a:t>
            </a:r>
            <a:r>
              <a:rPr lang="en-AU" sz="2400" dirty="0" smtClean="0"/>
              <a:t> - descended </a:t>
            </a:r>
          </a:p>
          <a:p>
            <a:pPr>
              <a:buNone/>
            </a:pPr>
            <a:r>
              <a:rPr lang="en-AU" sz="2400" dirty="0" smtClean="0"/>
              <a:t>from Manasseh through his </a:t>
            </a:r>
            <a:r>
              <a:rPr lang="en-AU" sz="2400" b="1" dirty="0" err="1" smtClean="0">
                <a:solidFill>
                  <a:srgbClr val="C00000"/>
                </a:solidFill>
              </a:rPr>
              <a:t>Aramean</a:t>
            </a:r>
            <a:r>
              <a:rPr lang="en-AU" sz="2400" dirty="0" smtClean="0"/>
              <a:t> concubine. </a:t>
            </a:r>
            <a:endParaRPr lang="en-AU" sz="1900" b="1" dirty="0" smtClean="0"/>
          </a:p>
          <a:p>
            <a:pPr>
              <a:buNone/>
            </a:pPr>
            <a:r>
              <a:rPr lang="en-AU" sz="2400" b="1" dirty="0" smtClean="0"/>
              <a:t>ASENATH</a:t>
            </a:r>
            <a:r>
              <a:rPr lang="en-AU" sz="2400" dirty="0" smtClean="0"/>
              <a:t> – </a:t>
            </a:r>
            <a:r>
              <a:rPr lang="en-AU" sz="2400" b="1" dirty="0" smtClean="0">
                <a:solidFill>
                  <a:srgbClr val="C00000"/>
                </a:solidFill>
              </a:rPr>
              <a:t>Egyptian</a:t>
            </a:r>
            <a:r>
              <a:rPr lang="en-AU" sz="2400" dirty="0" smtClean="0">
                <a:solidFill>
                  <a:srgbClr val="C00000"/>
                </a:solidFill>
              </a:rPr>
              <a:t> </a:t>
            </a:r>
            <a:r>
              <a:rPr lang="en-AU" sz="2400" dirty="0" smtClean="0">
                <a:solidFill>
                  <a:schemeClr val="accent2">
                    <a:lumMod val="50000"/>
                  </a:schemeClr>
                </a:solidFill>
              </a:rPr>
              <a:t>- mother of 	Ephraim and Manasseh </a:t>
            </a:r>
          </a:p>
          <a:p>
            <a:pPr>
              <a:buNone/>
            </a:pPr>
            <a:r>
              <a:rPr lang="en-AU" sz="2400" b="1" dirty="0" smtClean="0"/>
              <a:t>Children of Jacob </a:t>
            </a:r>
            <a:r>
              <a:rPr lang="en-AU" sz="2400" dirty="0" smtClean="0"/>
              <a:t>by ethnically </a:t>
            </a:r>
            <a:r>
              <a:rPr lang="en-AU" sz="2400" b="1" dirty="0" smtClean="0">
                <a:solidFill>
                  <a:srgbClr val="C00000"/>
                </a:solidFill>
              </a:rPr>
              <a:t>'Arabic</a:t>
            </a:r>
            <a:r>
              <a:rPr lang="en-AU" sz="2400" dirty="0" smtClean="0"/>
              <a:t>‘ servant girls</a:t>
            </a:r>
          </a:p>
          <a:p>
            <a:pPr>
              <a:buNone/>
            </a:pPr>
            <a:r>
              <a:rPr lang="en-AU" sz="2400" dirty="0" smtClean="0"/>
              <a:t>This is what the Sovereign </a:t>
            </a:r>
            <a:r>
              <a:rPr lang="en-AU" sz="2400" cap="small" dirty="0" smtClean="0"/>
              <a:t>Lord</a:t>
            </a:r>
            <a:r>
              <a:rPr lang="en-AU" sz="2400" dirty="0" smtClean="0"/>
              <a:t> says to </a:t>
            </a:r>
            <a:r>
              <a:rPr lang="en-AU" sz="2400" b="1" dirty="0" smtClean="0"/>
              <a:t>Jerusalem</a:t>
            </a:r>
            <a:r>
              <a:rPr lang="en-AU" sz="2400" dirty="0" smtClean="0"/>
              <a:t>: Your ancestry and birth were in the land of the </a:t>
            </a:r>
            <a:r>
              <a:rPr lang="en-AU" sz="2400" b="1" dirty="0" smtClean="0">
                <a:solidFill>
                  <a:srgbClr val="C00000"/>
                </a:solidFill>
              </a:rPr>
              <a:t>Canaanites</a:t>
            </a:r>
            <a:r>
              <a:rPr lang="en-AU" sz="2400" dirty="0" smtClean="0"/>
              <a:t>; your father was an </a:t>
            </a:r>
            <a:r>
              <a:rPr lang="en-AU" sz="2400" b="1" dirty="0" smtClean="0">
                <a:solidFill>
                  <a:srgbClr val="C00000"/>
                </a:solidFill>
              </a:rPr>
              <a:t>Amorite</a:t>
            </a:r>
            <a:r>
              <a:rPr lang="en-AU" sz="2400" dirty="0" smtClean="0"/>
              <a:t> and your mother a </a:t>
            </a:r>
            <a:r>
              <a:rPr lang="en-AU" sz="2400" b="1" dirty="0" smtClean="0">
                <a:solidFill>
                  <a:srgbClr val="C00000"/>
                </a:solidFill>
              </a:rPr>
              <a:t>Hittite</a:t>
            </a:r>
            <a:r>
              <a:rPr lang="en-AU" sz="2400" dirty="0" smtClean="0"/>
              <a:t>. Ezek. 16:3</a:t>
            </a:r>
          </a:p>
          <a:p>
            <a:pPr>
              <a:buNone/>
            </a:pPr>
            <a:r>
              <a:rPr lang="en-AU" sz="2400" b="1" dirty="0" smtClean="0"/>
              <a:t>Genealogy of Jesus </a:t>
            </a:r>
            <a:r>
              <a:rPr lang="en-AU" sz="2400" dirty="0" smtClean="0">
                <a:solidFill>
                  <a:schemeClr val="accent2">
                    <a:lumMod val="50000"/>
                  </a:schemeClr>
                </a:solidFill>
              </a:rPr>
              <a:t>includes: </a:t>
            </a:r>
            <a:r>
              <a:rPr lang="en-AU" sz="2000" dirty="0" smtClean="0"/>
              <a:t>Tamar, </a:t>
            </a:r>
            <a:r>
              <a:rPr lang="en-AU" sz="2000" dirty="0" err="1" smtClean="0"/>
              <a:t>Rahab</a:t>
            </a:r>
            <a:r>
              <a:rPr lang="en-AU" sz="2000" dirty="0" smtClean="0"/>
              <a:t>, Ruth - mentions Uriah</a:t>
            </a:r>
            <a:endParaRPr lang="en-AU" sz="2400" dirty="0" smtClean="0">
              <a:solidFill>
                <a:schemeClr val="accent2">
                  <a:lumMod val="50000"/>
                </a:schemeClr>
              </a:solidFill>
            </a:endParaRPr>
          </a:p>
          <a:p>
            <a:pPr>
              <a:buNone/>
            </a:pPr>
            <a:endParaRPr lang="en-AU" sz="2400" dirty="0">
              <a:solidFill>
                <a:schemeClr val="accent2">
                  <a:lumMod val="50000"/>
                </a:schemeClr>
              </a:solidFill>
            </a:endParaRPr>
          </a:p>
        </p:txBody>
      </p:sp>
      <p:sp>
        <p:nvSpPr>
          <p:cNvPr id="4" name="Content Placeholder 3"/>
          <p:cNvSpPr>
            <a:spLocks noGrp="1"/>
          </p:cNvSpPr>
          <p:nvPr>
            <p:ph sz="half" idx="2"/>
          </p:nvPr>
        </p:nvSpPr>
        <p:spPr>
          <a:xfrm>
            <a:off x="4899720" y="1196752"/>
            <a:ext cx="4244280" cy="5429200"/>
          </a:xfrm>
        </p:spPr>
        <p:txBody>
          <a:bodyPr>
            <a:normAutofit fontScale="85000" lnSpcReduction="20000"/>
          </a:bodyPr>
          <a:lstStyle/>
          <a:p>
            <a:pPr algn="ctr">
              <a:buNone/>
            </a:pPr>
            <a:r>
              <a:rPr lang="en-AU" dirty="0" smtClean="0"/>
              <a:t> </a:t>
            </a:r>
            <a:r>
              <a:rPr lang="en-AU" sz="3300" b="1" dirty="0" smtClean="0">
                <a:solidFill>
                  <a:srgbClr val="C00000"/>
                </a:solidFill>
              </a:rPr>
              <a:t>Elijah &amp; Elisha sent to Gentiles</a:t>
            </a:r>
          </a:p>
          <a:p>
            <a:pPr>
              <a:buNone/>
            </a:pPr>
            <a:endParaRPr lang="en-AU" sz="900" b="1" dirty="0" smtClean="0">
              <a:solidFill>
                <a:srgbClr val="C00000"/>
              </a:solidFill>
            </a:endParaRPr>
          </a:p>
          <a:p>
            <a:pPr>
              <a:buNone/>
            </a:pPr>
            <a:r>
              <a:rPr lang="en-AU" i="1" dirty="0" smtClean="0"/>
              <a:t>“I assure you that there were many widows in Israel in Elijah’s time, ...</a:t>
            </a:r>
            <a:r>
              <a:rPr lang="en-AU" i="1" baseline="30000" dirty="0" smtClean="0"/>
              <a:t> </a:t>
            </a:r>
            <a:r>
              <a:rPr lang="en-AU" i="1" dirty="0" smtClean="0"/>
              <a:t>Yet Elijah was not sent to any of them, but to a widow in </a:t>
            </a:r>
            <a:r>
              <a:rPr lang="en-AU" i="1" dirty="0" err="1" smtClean="0"/>
              <a:t>Zarephath</a:t>
            </a:r>
            <a:r>
              <a:rPr lang="en-AU" i="1" dirty="0" smtClean="0"/>
              <a:t> in the region of Sidon. (</a:t>
            </a:r>
            <a:r>
              <a:rPr lang="en-AU" b="1" i="1" dirty="0" smtClean="0">
                <a:solidFill>
                  <a:srgbClr val="C00000"/>
                </a:solidFill>
              </a:rPr>
              <a:t>Lebanese</a:t>
            </a:r>
            <a:r>
              <a:rPr lang="en-AU" i="1" dirty="0" smtClean="0"/>
              <a:t>)</a:t>
            </a:r>
            <a:r>
              <a:rPr lang="en-AU" i="1" baseline="30000" dirty="0" smtClean="0"/>
              <a:t> </a:t>
            </a:r>
            <a:r>
              <a:rPr lang="en-AU" i="1" dirty="0" smtClean="0"/>
              <a:t>And there were many in Israel with leprosy in the time of Elisha the prophet, yet not one of them was cleansed—only </a:t>
            </a:r>
            <a:r>
              <a:rPr lang="en-AU" i="1" dirty="0" err="1" smtClean="0"/>
              <a:t>Naaman</a:t>
            </a:r>
            <a:r>
              <a:rPr lang="en-AU" i="1" dirty="0" smtClean="0"/>
              <a:t> the </a:t>
            </a:r>
            <a:r>
              <a:rPr lang="en-AU" b="1" i="1" dirty="0" smtClean="0">
                <a:solidFill>
                  <a:srgbClr val="C00000"/>
                </a:solidFill>
              </a:rPr>
              <a:t>Syrian</a:t>
            </a:r>
            <a:r>
              <a:rPr lang="en-AU" i="1" dirty="0" smtClean="0"/>
              <a:t>.” </a:t>
            </a:r>
            <a:r>
              <a:rPr lang="en-AU" dirty="0" smtClean="0"/>
              <a:t>Luke 4:25</a:t>
            </a:r>
          </a:p>
          <a:p>
            <a:pPr>
              <a:buNone/>
            </a:pPr>
            <a:r>
              <a:rPr lang="en-AU" dirty="0" smtClean="0"/>
              <a:t>	</a:t>
            </a:r>
          </a:p>
          <a:p>
            <a:pPr>
              <a:buNone/>
            </a:pPr>
            <a:endParaRPr lang="en-AU" dirty="0"/>
          </a:p>
        </p:txBody>
      </p:sp>
      <p:pic>
        <p:nvPicPr>
          <p:cNvPr id="5" name="Picture 4" descr="rahab.jpg"/>
          <p:cNvPicPr>
            <a:picLocks noChangeAspect="1"/>
          </p:cNvPicPr>
          <p:nvPr/>
        </p:nvPicPr>
        <p:blipFill>
          <a:blip r:embed="rId2" cstate="print"/>
          <a:stretch>
            <a:fillRect/>
          </a:stretch>
        </p:blipFill>
        <p:spPr>
          <a:xfrm>
            <a:off x="2699792" y="1196752"/>
            <a:ext cx="2305953" cy="1932389"/>
          </a:xfrm>
          <a:prstGeom prst="rect">
            <a:avLst/>
          </a:prstGeom>
          <a:effectLst>
            <a:softEdge rad="63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a:scene3d>
            <a:camera prst="orthographicFront"/>
            <a:lightRig rig="threePt" dir="t"/>
          </a:scene3d>
          <a:sp3d>
            <a:bevelT w="152400" h="50800" prst="softRound"/>
          </a:sp3d>
        </p:spPr>
        <p:txBody>
          <a:bodyPr>
            <a:normAutofit fontScale="90000"/>
            <a:sp3d extrusionH="57150">
              <a:bevelT w="38100" h="38100"/>
            </a:sp3d>
          </a:bodyPr>
          <a:lstStyle/>
          <a:p>
            <a:r>
              <a:rPr lang="en-AU" sz="3600" b="1" dirty="0" smtClean="0">
                <a:solidFill>
                  <a:srgbClr val="FFFFCC"/>
                </a:solidFill>
                <a:effectLst>
                  <a:glow rad="228600">
                    <a:schemeClr val="accent6">
                      <a:satMod val="175000"/>
                      <a:alpha val="40000"/>
                    </a:schemeClr>
                  </a:glow>
                </a:effectLst>
                <a:latin typeface="Corbel" pitchFamily="34" charset="0"/>
              </a:rPr>
              <a:t>Previously in Old Testament</a:t>
            </a:r>
            <a:r>
              <a:rPr lang="en-AU" sz="4800" b="1" dirty="0" smtClean="0">
                <a:solidFill>
                  <a:srgbClr val="FFFFCC"/>
                </a:solidFill>
                <a:effectLst>
                  <a:glow rad="228600">
                    <a:schemeClr val="accent6">
                      <a:satMod val="175000"/>
                      <a:alpha val="40000"/>
                    </a:schemeClr>
                  </a:glow>
                </a:effectLst>
                <a:latin typeface="Corbel" pitchFamily="34" charset="0"/>
              </a:rPr>
              <a:t/>
            </a:r>
            <a:br>
              <a:rPr lang="en-AU" sz="4800" b="1" dirty="0" smtClean="0">
                <a:solidFill>
                  <a:srgbClr val="FFFFCC"/>
                </a:solidFill>
                <a:effectLst>
                  <a:glow rad="228600">
                    <a:schemeClr val="accent6">
                      <a:satMod val="175000"/>
                      <a:alpha val="40000"/>
                    </a:schemeClr>
                  </a:glow>
                </a:effectLst>
                <a:latin typeface="Corbel" pitchFamily="34" charset="0"/>
              </a:rPr>
            </a:br>
            <a:r>
              <a:rPr lang="en-AU" sz="6700" b="1" dirty="0" smtClean="0">
                <a:solidFill>
                  <a:srgbClr val="FFFFCC"/>
                </a:solidFill>
                <a:effectLst>
                  <a:glow rad="228600">
                    <a:schemeClr val="accent6">
                      <a:satMod val="175000"/>
                      <a:alpha val="40000"/>
                    </a:schemeClr>
                  </a:glow>
                </a:effectLst>
                <a:latin typeface="Corbel" pitchFamily="34" charset="0"/>
              </a:rPr>
              <a:t>No Partiality</a:t>
            </a:r>
            <a:r>
              <a:rPr lang="en-AU" sz="4800" b="1" dirty="0" smtClean="0">
                <a:solidFill>
                  <a:srgbClr val="FFFFCC"/>
                </a:solidFill>
                <a:effectLst>
                  <a:glow rad="228600">
                    <a:schemeClr val="accent6">
                      <a:satMod val="175000"/>
                      <a:alpha val="40000"/>
                    </a:schemeClr>
                  </a:glow>
                </a:effectLst>
                <a:latin typeface="Corbel" pitchFamily="34" charset="0"/>
              </a:rPr>
              <a:t/>
            </a:r>
            <a:br>
              <a:rPr lang="en-AU" sz="4800" b="1" dirty="0" smtClean="0">
                <a:solidFill>
                  <a:srgbClr val="FFFFCC"/>
                </a:solidFill>
                <a:effectLst>
                  <a:glow rad="228600">
                    <a:schemeClr val="accent6">
                      <a:satMod val="175000"/>
                      <a:alpha val="40000"/>
                    </a:schemeClr>
                  </a:glow>
                </a:effectLst>
                <a:latin typeface="Corbel" pitchFamily="34" charset="0"/>
              </a:rPr>
            </a:br>
            <a:endParaRPr lang="en-AU" sz="4800" b="1" dirty="0">
              <a:solidFill>
                <a:srgbClr val="FFFFCC"/>
              </a:solidFill>
              <a:effectLst>
                <a:glow rad="228600">
                  <a:schemeClr val="accent6">
                    <a:satMod val="175000"/>
                    <a:alpha val="40000"/>
                  </a:schemeClr>
                </a:glow>
              </a:effectLst>
              <a:latin typeface="Corbel" pitchFamily="34" charset="0"/>
            </a:endParaRPr>
          </a:p>
        </p:txBody>
      </p:sp>
      <p:sp>
        <p:nvSpPr>
          <p:cNvPr id="5" name="Content Placeholder 4"/>
          <p:cNvSpPr>
            <a:spLocks noGrp="1"/>
          </p:cNvSpPr>
          <p:nvPr>
            <p:ph sz="half" idx="1"/>
          </p:nvPr>
        </p:nvSpPr>
        <p:spPr>
          <a:xfrm>
            <a:off x="467544" y="4509120"/>
            <a:ext cx="8291264" cy="2625155"/>
          </a:xfrm>
        </p:spPr>
        <p:txBody>
          <a:bodyPr>
            <a:normAutofit fontScale="70000" lnSpcReduction="20000"/>
          </a:bodyPr>
          <a:lstStyle/>
          <a:p>
            <a:pPr>
              <a:buNone/>
            </a:pPr>
            <a:r>
              <a:rPr lang="en-AU" sz="4000" b="1" dirty="0" smtClean="0">
                <a:solidFill>
                  <a:srgbClr val="FFFFCC"/>
                </a:solidFill>
              </a:rPr>
              <a:t>SACRIFICES</a:t>
            </a:r>
            <a:r>
              <a:rPr lang="en-AU" sz="4000" dirty="0" smtClean="0">
                <a:solidFill>
                  <a:srgbClr val="FFFFCC"/>
                </a:solidFill>
              </a:rPr>
              <a:t> </a:t>
            </a:r>
            <a:r>
              <a:rPr lang="en-AU" dirty="0" smtClean="0">
                <a:solidFill>
                  <a:srgbClr val="FFFFCC"/>
                </a:solidFill>
              </a:rPr>
              <a:t>– Numbers 15:14    </a:t>
            </a:r>
            <a:r>
              <a:rPr lang="en-AU" i="1" dirty="0" smtClean="0">
                <a:solidFill>
                  <a:srgbClr val="FFFFCC"/>
                </a:solidFill>
              </a:rPr>
              <a:t>“Native-born </a:t>
            </a:r>
            <a:r>
              <a:rPr lang="en-AU" b="1" i="1" dirty="0" smtClean="0">
                <a:solidFill>
                  <a:srgbClr val="FFFF99"/>
                </a:solidFill>
              </a:rPr>
              <a:t>Israelites and foreigners are equal before the LORD and are subject to the same decrees</a:t>
            </a:r>
            <a:r>
              <a:rPr lang="en-AU" i="1" dirty="0" smtClean="0">
                <a:solidFill>
                  <a:srgbClr val="FFFF99"/>
                </a:solidFill>
              </a:rPr>
              <a:t>. </a:t>
            </a:r>
            <a:r>
              <a:rPr lang="en-AU" i="1" dirty="0" smtClean="0">
                <a:solidFill>
                  <a:srgbClr val="FFFFCC"/>
                </a:solidFill>
              </a:rPr>
              <a:t>This is a permanent law for you, to be observed from generation to generation.”</a:t>
            </a:r>
          </a:p>
          <a:p>
            <a:pPr>
              <a:buNone/>
            </a:pPr>
            <a:endParaRPr lang="en-AU" i="1" dirty="0" smtClean="0">
              <a:solidFill>
                <a:srgbClr val="FFFFCC"/>
              </a:solidFill>
            </a:endParaRPr>
          </a:p>
          <a:p>
            <a:pPr>
              <a:buNone/>
            </a:pPr>
            <a:r>
              <a:rPr lang="en-AU" sz="4000" b="1" dirty="0" smtClean="0">
                <a:solidFill>
                  <a:srgbClr val="FFFFCC"/>
                </a:solidFill>
              </a:rPr>
              <a:t>PASSOVER</a:t>
            </a:r>
            <a:r>
              <a:rPr lang="en-AU" b="1" dirty="0" smtClean="0">
                <a:solidFill>
                  <a:srgbClr val="FFFFCC"/>
                </a:solidFill>
              </a:rPr>
              <a:t> –  </a:t>
            </a:r>
            <a:r>
              <a:rPr lang="en-AU" dirty="0" smtClean="0">
                <a:solidFill>
                  <a:srgbClr val="FFFFCC"/>
                </a:solidFill>
              </a:rPr>
              <a:t>Exodus </a:t>
            </a:r>
            <a:r>
              <a:rPr lang="en-AU" i="1" dirty="0" smtClean="0">
                <a:solidFill>
                  <a:srgbClr val="FFFFCC"/>
                </a:solidFill>
              </a:rPr>
              <a:t>12:48   </a:t>
            </a:r>
            <a:r>
              <a:rPr lang="en-AU" b="1" i="1" dirty="0" smtClean="0">
                <a:solidFill>
                  <a:srgbClr val="FFFFCC"/>
                </a:solidFill>
              </a:rPr>
              <a:t> “</a:t>
            </a:r>
            <a:r>
              <a:rPr lang="en-AU" i="1" dirty="0" smtClean="0">
                <a:solidFill>
                  <a:srgbClr val="FFFFCC"/>
                </a:solidFill>
              </a:rPr>
              <a:t>A foreigner residing among you who wants to celebrate the </a:t>
            </a:r>
            <a:r>
              <a:rPr lang="en-AU" i="1" cap="small" dirty="0" smtClean="0">
                <a:solidFill>
                  <a:srgbClr val="FFFFCC"/>
                </a:solidFill>
              </a:rPr>
              <a:t>Lord</a:t>
            </a:r>
            <a:r>
              <a:rPr lang="en-AU" i="1" dirty="0" smtClean="0">
                <a:solidFill>
                  <a:srgbClr val="FFFFCC"/>
                </a:solidFill>
              </a:rPr>
              <a:t>’s Passover must have all the males in his household circumcised; then he may take part like one born in the land.”</a:t>
            </a:r>
            <a:endParaRPr lang="en-AU" b="1" i="1" dirty="0" smtClean="0">
              <a:solidFill>
                <a:srgbClr val="FFFFCC"/>
              </a:solidFill>
            </a:endParaRPr>
          </a:p>
          <a:p>
            <a:pPr>
              <a:buNone/>
            </a:pPr>
            <a:endParaRPr lang="en-AU" dirty="0" smtClean="0">
              <a:solidFill>
                <a:srgbClr val="FFFFCC"/>
              </a:solidFill>
            </a:endParaRPr>
          </a:p>
          <a:p>
            <a:pPr>
              <a:buNone/>
            </a:pPr>
            <a:endParaRPr lang="en-AU" dirty="0">
              <a:solidFill>
                <a:srgbClr val="FFFFCC"/>
              </a:solidFill>
            </a:endParaRPr>
          </a:p>
        </p:txBody>
      </p:sp>
      <p:sp>
        <p:nvSpPr>
          <p:cNvPr id="7" name="Content Placeholder 6"/>
          <p:cNvSpPr>
            <a:spLocks noGrp="1"/>
          </p:cNvSpPr>
          <p:nvPr>
            <p:ph sz="half" idx="2"/>
          </p:nvPr>
        </p:nvSpPr>
        <p:spPr>
          <a:xfrm>
            <a:off x="4648200" y="1600201"/>
            <a:ext cx="4038600" cy="2548880"/>
          </a:xfrm>
        </p:spPr>
        <p:txBody>
          <a:bodyPr>
            <a:noAutofit/>
          </a:bodyPr>
          <a:lstStyle/>
          <a:p>
            <a:pPr algn="ctr">
              <a:buNone/>
            </a:pPr>
            <a:r>
              <a:rPr lang="en-AU" sz="3600" b="1" dirty="0" smtClean="0">
                <a:solidFill>
                  <a:srgbClr val="FFFFCC"/>
                </a:solidFill>
                <a:effectLst>
                  <a:glow rad="228600">
                    <a:schemeClr val="accent6">
                      <a:satMod val="175000"/>
                      <a:alpha val="40000"/>
                    </a:schemeClr>
                  </a:glow>
                </a:effectLst>
                <a:latin typeface="Corbel" pitchFamily="34" charset="0"/>
              </a:rPr>
              <a:t>The Tabernacle -</a:t>
            </a:r>
          </a:p>
          <a:p>
            <a:pPr algn="ctr">
              <a:buNone/>
            </a:pPr>
            <a:endParaRPr lang="en-AU" sz="800" b="1" dirty="0" smtClean="0">
              <a:solidFill>
                <a:srgbClr val="FFFFCC"/>
              </a:solidFill>
              <a:effectLst>
                <a:glow rad="228600">
                  <a:schemeClr val="accent6">
                    <a:satMod val="175000"/>
                    <a:alpha val="40000"/>
                  </a:schemeClr>
                </a:glow>
              </a:effectLst>
              <a:latin typeface="Corbel" pitchFamily="34" charset="0"/>
            </a:endParaRPr>
          </a:p>
          <a:p>
            <a:pPr algn="ctr">
              <a:buNone/>
            </a:pPr>
            <a:r>
              <a:rPr lang="en-AU" sz="3600" b="1" dirty="0" smtClean="0">
                <a:solidFill>
                  <a:srgbClr val="FFFFCC"/>
                </a:solidFill>
                <a:effectLst>
                  <a:glow rad="228600">
                    <a:schemeClr val="accent6">
                      <a:satMod val="175000"/>
                      <a:alpha val="40000"/>
                    </a:schemeClr>
                  </a:glow>
                </a:effectLst>
                <a:latin typeface="Corbel" pitchFamily="34" charset="0"/>
              </a:rPr>
              <a:t>No separate court for Gentiles or Women</a:t>
            </a:r>
            <a:endParaRPr lang="en-AU" sz="3600" dirty="0"/>
          </a:p>
        </p:txBody>
      </p:sp>
      <p:pic>
        <p:nvPicPr>
          <p:cNvPr id="6" name="Picture 5" descr="tabernacle_1.jpg"/>
          <p:cNvPicPr>
            <a:picLocks noChangeAspect="1"/>
          </p:cNvPicPr>
          <p:nvPr/>
        </p:nvPicPr>
        <p:blipFill>
          <a:blip r:embed="rId2" cstate="print"/>
          <a:stretch>
            <a:fillRect/>
          </a:stretch>
        </p:blipFill>
        <p:spPr>
          <a:xfrm>
            <a:off x="395536" y="1340768"/>
            <a:ext cx="3744416" cy="3043751"/>
          </a:xfrm>
          <a:prstGeom prst="rect">
            <a:avLst/>
          </a:prstGeom>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400"/>
            <a:ext cx="8229600" cy="836712"/>
          </a:xfrm>
        </p:spPr>
        <p:txBody>
          <a:bodyPr>
            <a:normAutofit fontScale="90000"/>
          </a:bodyPr>
          <a:lstStyle/>
          <a:p>
            <a:r>
              <a:rPr lang="en-AU" sz="3100" dirty="0" smtClean="0"/>
              <a:t/>
            </a:r>
            <a:br>
              <a:rPr lang="en-AU" sz="3100" dirty="0" smtClean="0"/>
            </a:br>
            <a:r>
              <a:rPr lang="en-AU" b="1" dirty="0" smtClean="0">
                <a:solidFill>
                  <a:srgbClr val="C00000"/>
                </a:solidFill>
                <a:latin typeface="Calligraph421 BT" pitchFamily="66" charset="0"/>
              </a:rPr>
              <a:t>FOREIGNERS</a:t>
            </a:r>
            <a:endParaRPr lang="en-AU" b="1" dirty="0">
              <a:solidFill>
                <a:srgbClr val="C00000"/>
              </a:solidFill>
              <a:latin typeface="Calligraph421 BT" pitchFamily="66" charset="0"/>
            </a:endParaRPr>
          </a:p>
        </p:txBody>
      </p:sp>
      <p:sp>
        <p:nvSpPr>
          <p:cNvPr id="5" name="Text Placeholder 4"/>
          <p:cNvSpPr>
            <a:spLocks noGrp="1"/>
          </p:cNvSpPr>
          <p:nvPr>
            <p:ph type="body" idx="1"/>
          </p:nvPr>
        </p:nvSpPr>
        <p:spPr>
          <a:xfrm>
            <a:off x="467544" y="548680"/>
            <a:ext cx="4040188" cy="639762"/>
          </a:xfrm>
        </p:spPr>
        <p:txBody>
          <a:bodyPr/>
          <a:lstStyle/>
          <a:p>
            <a:pPr algn="ctr"/>
            <a:r>
              <a:rPr lang="en-AU" dirty="0" smtClean="0"/>
              <a:t>AS ENEMIES</a:t>
            </a:r>
            <a:endParaRPr lang="en-AU" dirty="0"/>
          </a:p>
        </p:txBody>
      </p:sp>
      <p:sp>
        <p:nvSpPr>
          <p:cNvPr id="3" name="Content Placeholder 2"/>
          <p:cNvSpPr>
            <a:spLocks noGrp="1"/>
          </p:cNvSpPr>
          <p:nvPr>
            <p:ph sz="half" idx="2"/>
          </p:nvPr>
        </p:nvSpPr>
        <p:spPr>
          <a:xfrm>
            <a:off x="251520" y="1124744"/>
            <a:ext cx="4245868" cy="5733256"/>
          </a:xfrm>
        </p:spPr>
        <p:txBody>
          <a:bodyPr>
            <a:normAutofit fontScale="40000" lnSpcReduction="20000"/>
          </a:bodyPr>
          <a:lstStyle/>
          <a:p>
            <a:pPr>
              <a:buNone/>
            </a:pPr>
            <a:r>
              <a:rPr lang="en-AU" sz="4300" b="1" dirty="0" smtClean="0">
                <a:solidFill>
                  <a:schemeClr val="accent2">
                    <a:lumMod val="50000"/>
                  </a:schemeClr>
                </a:solidFill>
              </a:rPr>
              <a:t>Zerubbabel was supposed to lay the foundation  and cap stone of the temple (be there at start &amp; finish). His refusal to let foreigners help meant the project was delayed. He disappeared from history before the temple was finished.</a:t>
            </a:r>
          </a:p>
          <a:p>
            <a:pPr>
              <a:buNone/>
            </a:pPr>
            <a:r>
              <a:rPr lang="en-AU" sz="4300" dirty="0" smtClean="0"/>
              <a:t>Ezra 4:1-3  “</a:t>
            </a:r>
            <a:r>
              <a:rPr lang="en-AU" sz="4300" b="1" dirty="0" smtClean="0">
                <a:solidFill>
                  <a:srgbClr val="7030A0"/>
                </a:solidFill>
              </a:rPr>
              <a:t>When the enemies of Judah* </a:t>
            </a:r>
            <a:r>
              <a:rPr lang="en-AU" sz="4300" dirty="0" smtClean="0"/>
              <a:t>and Benjamin heard that the exiles were building a temple for the </a:t>
            </a:r>
            <a:r>
              <a:rPr lang="en-AU" sz="4300" cap="small" dirty="0" smtClean="0"/>
              <a:t>Lord</a:t>
            </a:r>
            <a:r>
              <a:rPr lang="en-AU" sz="4300" dirty="0" smtClean="0"/>
              <a:t>, the God of Israel, they came to Zerubbabel and to the heads of the families and said</a:t>
            </a:r>
            <a:r>
              <a:rPr lang="en-AU" sz="4300" dirty="0" smtClean="0">
                <a:solidFill>
                  <a:schemeClr val="accent2">
                    <a:lumMod val="50000"/>
                  </a:schemeClr>
                </a:solidFill>
              </a:rPr>
              <a:t>,</a:t>
            </a:r>
            <a:r>
              <a:rPr lang="en-AU" sz="4300" b="1" dirty="0" smtClean="0">
                <a:solidFill>
                  <a:srgbClr val="C00000"/>
                </a:solidFill>
              </a:rPr>
              <a:t> “Let us help you build because</a:t>
            </a:r>
            <a:r>
              <a:rPr lang="en-AU" sz="4300" dirty="0" smtClean="0"/>
              <a:t>, like you, we seek your God and have been sacrificing to him since the time of Esarhaddon king of Assyria, who brought us here.” </a:t>
            </a:r>
          </a:p>
          <a:p>
            <a:pPr>
              <a:buNone/>
            </a:pPr>
            <a:r>
              <a:rPr lang="en-AU" sz="4300" baseline="30000" dirty="0" smtClean="0"/>
              <a:t> </a:t>
            </a:r>
            <a:r>
              <a:rPr lang="en-AU" sz="4300" dirty="0" smtClean="0"/>
              <a:t>But Zerubbabel, Joshua and the rest of the heads of the families of Israel answered, </a:t>
            </a:r>
            <a:r>
              <a:rPr lang="en-AU" sz="4300" b="1" dirty="0" smtClean="0">
                <a:solidFill>
                  <a:srgbClr val="C00000"/>
                </a:solidFill>
              </a:rPr>
              <a:t>“You have no part with us in building a temple to our God. We alone will build it for the </a:t>
            </a:r>
            <a:r>
              <a:rPr lang="en-AU" sz="4300" b="1" cap="small" dirty="0" smtClean="0">
                <a:solidFill>
                  <a:srgbClr val="C00000"/>
                </a:solidFill>
              </a:rPr>
              <a:t> Lord”</a:t>
            </a:r>
          </a:p>
          <a:p>
            <a:pPr>
              <a:buNone/>
            </a:pPr>
            <a:endParaRPr lang="en-AU" sz="4300" b="1" cap="small" dirty="0" smtClean="0">
              <a:solidFill>
                <a:srgbClr val="C00000"/>
              </a:solidFill>
            </a:endParaRPr>
          </a:p>
          <a:p>
            <a:pPr>
              <a:buNone/>
            </a:pPr>
            <a:r>
              <a:rPr lang="en-AU" sz="4300" b="1" dirty="0" smtClean="0">
                <a:solidFill>
                  <a:srgbClr val="C00000"/>
                </a:solidFill>
              </a:rPr>
              <a:t>The rejected foreigners  at this stage were </a:t>
            </a:r>
            <a:r>
              <a:rPr lang="en-AU" sz="4300" dirty="0" err="1" smtClean="0"/>
              <a:t>Rehum</a:t>
            </a:r>
            <a:r>
              <a:rPr lang="en-AU" sz="4300" dirty="0" smtClean="0"/>
              <a:t>  (Persian governor of Samaria), </a:t>
            </a:r>
            <a:r>
              <a:rPr lang="en-AU" sz="4300" dirty="0" err="1" smtClean="0"/>
              <a:t>Shimshai</a:t>
            </a:r>
            <a:r>
              <a:rPr lang="en-AU" sz="4300" dirty="0" smtClean="0"/>
              <a:t>, the judges, officials, administrators over the deportees and the other people. (Ezra 4:9-10)</a:t>
            </a:r>
            <a:endParaRPr lang="en-AU" sz="4300" b="1" dirty="0" smtClean="0">
              <a:solidFill>
                <a:srgbClr val="C00000"/>
              </a:solidFill>
            </a:endParaRPr>
          </a:p>
          <a:p>
            <a:pPr>
              <a:buNone/>
            </a:pPr>
            <a:endParaRPr lang="en-AU" dirty="0"/>
          </a:p>
        </p:txBody>
      </p:sp>
      <p:sp>
        <p:nvSpPr>
          <p:cNvPr id="6" name="Text Placeholder 5"/>
          <p:cNvSpPr>
            <a:spLocks noGrp="1"/>
          </p:cNvSpPr>
          <p:nvPr>
            <p:ph type="body" sz="quarter" idx="3"/>
          </p:nvPr>
        </p:nvSpPr>
        <p:spPr>
          <a:xfrm>
            <a:off x="4932040" y="476672"/>
            <a:ext cx="4041775" cy="639762"/>
          </a:xfrm>
        </p:spPr>
        <p:txBody>
          <a:bodyPr/>
          <a:lstStyle/>
          <a:p>
            <a:pPr algn="ctr"/>
            <a:r>
              <a:rPr lang="en-AU" dirty="0" smtClean="0"/>
              <a:t>AS FRIENDS</a:t>
            </a:r>
            <a:endParaRPr lang="en-AU" dirty="0"/>
          </a:p>
        </p:txBody>
      </p:sp>
      <p:sp>
        <p:nvSpPr>
          <p:cNvPr id="4" name="Content Placeholder 3"/>
          <p:cNvSpPr>
            <a:spLocks noGrp="1"/>
          </p:cNvSpPr>
          <p:nvPr>
            <p:ph sz="quarter" idx="4"/>
          </p:nvPr>
        </p:nvSpPr>
        <p:spPr>
          <a:xfrm>
            <a:off x="4645025" y="1052736"/>
            <a:ext cx="4319463" cy="5805264"/>
          </a:xfrm>
        </p:spPr>
        <p:txBody>
          <a:bodyPr>
            <a:normAutofit fontScale="62500" lnSpcReduction="20000"/>
          </a:bodyPr>
          <a:lstStyle/>
          <a:p>
            <a:pPr>
              <a:buNone/>
            </a:pPr>
            <a:r>
              <a:rPr lang="en-AU" sz="3400" dirty="0" smtClean="0"/>
              <a:t>By contrast- David was the friend of foreigners and </a:t>
            </a:r>
            <a:r>
              <a:rPr lang="en-AU" sz="3400" b="1" dirty="0" smtClean="0">
                <a:solidFill>
                  <a:srgbClr val="C00000"/>
                </a:solidFill>
              </a:rPr>
              <a:t>Solomon let gentiles help build the first temple</a:t>
            </a:r>
            <a:r>
              <a:rPr lang="en-AU" sz="3400" dirty="0" smtClean="0"/>
              <a:t>.</a:t>
            </a:r>
          </a:p>
          <a:p>
            <a:pPr>
              <a:buNone/>
            </a:pPr>
            <a:r>
              <a:rPr lang="en-AU" sz="3400" dirty="0" smtClean="0"/>
              <a:t>2 Sam 5:11</a:t>
            </a:r>
            <a:r>
              <a:rPr lang="en-AU" sz="3400" baseline="30000" dirty="0" smtClean="0"/>
              <a:t> ”</a:t>
            </a:r>
            <a:r>
              <a:rPr lang="en-AU" sz="3400" dirty="0" smtClean="0"/>
              <a:t>Now </a:t>
            </a:r>
            <a:r>
              <a:rPr lang="en-AU" sz="3400" b="1" dirty="0" smtClean="0">
                <a:solidFill>
                  <a:srgbClr val="C00000"/>
                </a:solidFill>
              </a:rPr>
              <a:t>Hiram king of Tyre </a:t>
            </a:r>
            <a:r>
              <a:rPr lang="en-AU" sz="3400" dirty="0" smtClean="0"/>
              <a:t>sent envoys to David, ...they built a palace for David. </a:t>
            </a:r>
            <a:r>
              <a:rPr lang="en-AU" sz="3400" baseline="30000" dirty="0" smtClean="0"/>
              <a:t> </a:t>
            </a:r>
            <a:r>
              <a:rPr lang="en-AU" sz="3400" dirty="0" smtClean="0"/>
              <a:t>Then David knew that the </a:t>
            </a:r>
            <a:r>
              <a:rPr lang="en-AU" sz="3400" cap="small" dirty="0" smtClean="0"/>
              <a:t>Lord</a:t>
            </a:r>
            <a:r>
              <a:rPr lang="en-AU" sz="3400" dirty="0" smtClean="0"/>
              <a:t> had established him as king over Israel and had exalted his kingdom.”</a:t>
            </a:r>
          </a:p>
          <a:p>
            <a:pPr>
              <a:buNone/>
            </a:pPr>
            <a:r>
              <a:rPr lang="en-AU" sz="3400" dirty="0" smtClean="0"/>
              <a:t>1 Kings 5: 6</a:t>
            </a:r>
            <a:r>
              <a:rPr lang="en-AU" sz="3400" baseline="30000" dirty="0" smtClean="0"/>
              <a:t> </a:t>
            </a:r>
            <a:r>
              <a:rPr lang="en-AU" sz="3400" dirty="0" smtClean="0"/>
              <a:t>“My men will work with yours, ... You know that we have no one so skilled in felling timber as the </a:t>
            </a:r>
            <a:r>
              <a:rPr lang="en-AU" sz="3400" b="1" dirty="0" err="1" smtClean="0">
                <a:solidFill>
                  <a:srgbClr val="C00000"/>
                </a:solidFill>
              </a:rPr>
              <a:t>Sidonians</a:t>
            </a:r>
            <a:r>
              <a:rPr lang="en-AU" sz="3400" b="1" dirty="0" smtClean="0">
                <a:solidFill>
                  <a:srgbClr val="C00000"/>
                </a:solidFill>
              </a:rPr>
              <a:t>.”</a:t>
            </a:r>
          </a:p>
          <a:p>
            <a:pPr>
              <a:buNone/>
            </a:pPr>
            <a:r>
              <a:rPr lang="en-AU" sz="3400" baseline="30000" dirty="0" smtClean="0"/>
              <a:t> </a:t>
            </a:r>
            <a:r>
              <a:rPr lang="en-AU" sz="3400" b="1" dirty="0" smtClean="0">
                <a:solidFill>
                  <a:srgbClr val="C00000"/>
                </a:solidFill>
              </a:rPr>
              <a:t>When Hiram heard Solomon’s message, he was greatly pleased and said, “Praise be to the </a:t>
            </a:r>
            <a:r>
              <a:rPr lang="en-AU" sz="3400" b="1" cap="small" dirty="0" smtClean="0">
                <a:solidFill>
                  <a:srgbClr val="C00000"/>
                </a:solidFill>
              </a:rPr>
              <a:t>Lord</a:t>
            </a:r>
            <a:r>
              <a:rPr lang="en-AU" sz="3400" b="1" dirty="0" smtClean="0">
                <a:solidFill>
                  <a:srgbClr val="C00000"/>
                </a:solidFill>
              </a:rPr>
              <a:t> today,</a:t>
            </a:r>
            <a:r>
              <a:rPr lang="en-AU" sz="3400" dirty="0" smtClean="0"/>
              <a:t> for he has given David a wise son to rule over this great nation.”</a:t>
            </a:r>
          </a:p>
          <a:p>
            <a:pPr>
              <a:buNone/>
            </a:pPr>
            <a:r>
              <a:rPr lang="en-AU" sz="3400" b="1" dirty="0" smtClean="0">
                <a:solidFill>
                  <a:srgbClr val="7030A0"/>
                </a:solidFill>
              </a:rPr>
              <a:t>*Enemies from Ezra’s perspective</a:t>
            </a:r>
          </a:p>
          <a:p>
            <a:pPr>
              <a:buNone/>
            </a:pPr>
            <a:endParaRPr lang="en-AU" dirty="0" smtClean="0"/>
          </a:p>
          <a:p>
            <a:pPr>
              <a:buNone/>
            </a:pPr>
            <a:endParaRPr lang="en-AU" dirty="0" smtClean="0"/>
          </a:p>
          <a:p>
            <a:pPr>
              <a:buNone/>
            </a:pPr>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solidFill>
                  <a:schemeClr val="accent2">
                    <a:lumMod val="50000"/>
                  </a:schemeClr>
                </a:solidFill>
              </a:rPr>
              <a:t>Rebuke from </a:t>
            </a:r>
            <a:r>
              <a:rPr lang="en-AU" b="1" dirty="0" smtClean="0">
                <a:solidFill>
                  <a:srgbClr val="C00000"/>
                </a:solidFill>
              </a:rPr>
              <a:t>Zechariah</a:t>
            </a:r>
            <a:r>
              <a:rPr lang="en-AU" b="1" dirty="0" smtClean="0">
                <a:solidFill>
                  <a:schemeClr val="accent2">
                    <a:lumMod val="50000"/>
                  </a:schemeClr>
                </a:solidFill>
              </a:rPr>
              <a:t> during the completion of the temple</a:t>
            </a:r>
            <a:endParaRPr lang="en-AU" b="1" dirty="0">
              <a:solidFill>
                <a:schemeClr val="accent2">
                  <a:lumMod val="50000"/>
                </a:schemeClr>
              </a:solidFill>
            </a:endParaRPr>
          </a:p>
        </p:txBody>
      </p:sp>
      <p:sp>
        <p:nvSpPr>
          <p:cNvPr id="3" name="Text Placeholder 2"/>
          <p:cNvSpPr>
            <a:spLocks noGrp="1"/>
          </p:cNvSpPr>
          <p:nvPr>
            <p:ph type="body" idx="1"/>
          </p:nvPr>
        </p:nvSpPr>
        <p:spPr>
          <a:xfrm>
            <a:off x="395536" y="1484784"/>
            <a:ext cx="4040188" cy="792088"/>
          </a:xfrm>
        </p:spPr>
        <p:txBody>
          <a:bodyPr>
            <a:normAutofit fontScale="40000" lnSpcReduction="20000"/>
          </a:bodyPr>
          <a:lstStyle/>
          <a:p>
            <a:endParaRPr lang="en-AU" dirty="0" smtClean="0"/>
          </a:p>
          <a:p>
            <a:endParaRPr lang="en-AU" dirty="0" smtClean="0"/>
          </a:p>
          <a:p>
            <a:pPr algn="ctr"/>
            <a:r>
              <a:rPr lang="en-AU" sz="5900" dirty="0" smtClean="0">
                <a:solidFill>
                  <a:schemeClr val="accent2">
                    <a:lumMod val="50000"/>
                  </a:schemeClr>
                </a:solidFill>
              </a:rPr>
              <a:t>4</a:t>
            </a:r>
            <a:r>
              <a:rPr lang="en-AU" sz="5900" baseline="30000" dirty="0" smtClean="0">
                <a:solidFill>
                  <a:schemeClr val="accent2">
                    <a:lumMod val="50000"/>
                  </a:schemeClr>
                </a:solidFill>
              </a:rPr>
              <a:t>th</a:t>
            </a:r>
            <a:r>
              <a:rPr lang="en-AU" sz="5900" dirty="0" smtClean="0">
                <a:solidFill>
                  <a:schemeClr val="accent2">
                    <a:lumMod val="50000"/>
                  </a:schemeClr>
                </a:solidFill>
              </a:rPr>
              <a:t> Year of Darius</a:t>
            </a:r>
          </a:p>
          <a:p>
            <a:endParaRPr lang="en-AU" dirty="0"/>
          </a:p>
        </p:txBody>
      </p:sp>
      <p:sp>
        <p:nvSpPr>
          <p:cNvPr id="4" name="Content Placeholder 3"/>
          <p:cNvSpPr>
            <a:spLocks noGrp="1"/>
          </p:cNvSpPr>
          <p:nvPr>
            <p:ph sz="half" idx="2"/>
          </p:nvPr>
        </p:nvSpPr>
        <p:spPr>
          <a:xfrm>
            <a:off x="4788024" y="1916832"/>
            <a:ext cx="4040188" cy="3951288"/>
          </a:xfrm>
        </p:spPr>
        <p:txBody>
          <a:bodyPr/>
          <a:lstStyle/>
          <a:p>
            <a:pPr>
              <a:buNone/>
            </a:pPr>
            <a:r>
              <a:rPr lang="en-AU" b="1" dirty="0" smtClean="0">
                <a:solidFill>
                  <a:schemeClr val="accent2">
                    <a:lumMod val="50000"/>
                  </a:schemeClr>
                </a:solidFill>
              </a:rPr>
              <a:t>The temple was completed without the help offered by foreigners.</a:t>
            </a:r>
            <a:endParaRPr lang="en-AU" b="1" dirty="0">
              <a:solidFill>
                <a:schemeClr val="accent2">
                  <a:lumMod val="50000"/>
                </a:schemeClr>
              </a:solidFill>
            </a:endParaRPr>
          </a:p>
        </p:txBody>
      </p:sp>
      <p:sp>
        <p:nvSpPr>
          <p:cNvPr id="5" name="Text Placeholder 4"/>
          <p:cNvSpPr>
            <a:spLocks noGrp="1"/>
          </p:cNvSpPr>
          <p:nvPr>
            <p:ph type="body" sz="quarter" idx="3"/>
          </p:nvPr>
        </p:nvSpPr>
        <p:spPr>
          <a:xfrm>
            <a:off x="4716016" y="1412776"/>
            <a:ext cx="4041775" cy="639762"/>
          </a:xfrm>
        </p:spPr>
        <p:txBody>
          <a:bodyPr/>
          <a:lstStyle/>
          <a:p>
            <a:pPr algn="ctr"/>
            <a:r>
              <a:rPr lang="en-AU" dirty="0" smtClean="0">
                <a:solidFill>
                  <a:schemeClr val="accent2">
                    <a:lumMod val="50000"/>
                  </a:schemeClr>
                </a:solidFill>
              </a:rPr>
              <a:t>6</a:t>
            </a:r>
            <a:r>
              <a:rPr lang="en-AU" baseline="30000" dirty="0" smtClean="0">
                <a:solidFill>
                  <a:schemeClr val="accent2">
                    <a:lumMod val="50000"/>
                  </a:schemeClr>
                </a:solidFill>
              </a:rPr>
              <a:t>th</a:t>
            </a:r>
            <a:r>
              <a:rPr lang="en-AU" dirty="0" smtClean="0">
                <a:solidFill>
                  <a:schemeClr val="accent2">
                    <a:lumMod val="50000"/>
                  </a:schemeClr>
                </a:solidFill>
              </a:rPr>
              <a:t> Year of Darius</a:t>
            </a:r>
            <a:endParaRPr lang="en-AU" dirty="0">
              <a:solidFill>
                <a:schemeClr val="accent2">
                  <a:lumMod val="50000"/>
                </a:schemeClr>
              </a:solidFill>
            </a:endParaRPr>
          </a:p>
        </p:txBody>
      </p:sp>
      <p:sp>
        <p:nvSpPr>
          <p:cNvPr id="6" name="Content Placeholder 5"/>
          <p:cNvSpPr>
            <a:spLocks noGrp="1"/>
          </p:cNvSpPr>
          <p:nvPr>
            <p:ph sz="quarter" idx="4"/>
          </p:nvPr>
        </p:nvSpPr>
        <p:spPr>
          <a:xfrm>
            <a:off x="251520" y="2204864"/>
            <a:ext cx="4041775" cy="4464496"/>
          </a:xfrm>
        </p:spPr>
        <p:txBody>
          <a:bodyPr>
            <a:normAutofit fontScale="85000" lnSpcReduction="10000"/>
          </a:bodyPr>
          <a:lstStyle/>
          <a:p>
            <a:pPr>
              <a:buNone/>
            </a:pPr>
            <a:r>
              <a:rPr lang="en-AU" dirty="0" smtClean="0"/>
              <a:t>Zech. 7:9-12  ‘Administer true justice; show mercy and compassion to one another. </a:t>
            </a:r>
            <a:r>
              <a:rPr lang="en-AU" baseline="30000" dirty="0" smtClean="0"/>
              <a:t> </a:t>
            </a:r>
            <a:r>
              <a:rPr lang="en-AU" dirty="0" smtClean="0"/>
              <a:t>Do not oppress the widow or the fatherless, the </a:t>
            </a:r>
            <a:r>
              <a:rPr lang="en-AU" b="1" dirty="0" smtClean="0">
                <a:solidFill>
                  <a:srgbClr val="C00000"/>
                </a:solidFill>
              </a:rPr>
              <a:t>foreigner</a:t>
            </a:r>
            <a:r>
              <a:rPr lang="en-AU" dirty="0" smtClean="0"/>
              <a:t> or the poor. Do not plot evil against each other.’ </a:t>
            </a:r>
          </a:p>
          <a:p>
            <a:pPr>
              <a:buNone/>
            </a:pPr>
            <a:r>
              <a:rPr lang="en-AU" baseline="30000" dirty="0" smtClean="0"/>
              <a:t> </a:t>
            </a:r>
            <a:r>
              <a:rPr lang="en-AU" dirty="0" smtClean="0"/>
              <a:t>But they refused to pay attention; stubbornly they turned their backs and covered their ears. </a:t>
            </a:r>
            <a:r>
              <a:rPr lang="en-AU" baseline="30000" dirty="0" smtClean="0"/>
              <a:t> </a:t>
            </a:r>
            <a:r>
              <a:rPr lang="en-AU" b="1" dirty="0" smtClean="0">
                <a:solidFill>
                  <a:srgbClr val="C00000"/>
                </a:solidFill>
              </a:rPr>
              <a:t>They made their hearts as hard as flint</a:t>
            </a:r>
            <a:r>
              <a:rPr lang="en-AU" dirty="0" smtClean="0"/>
              <a:t> and would not listen to the law or to the words that the </a:t>
            </a:r>
            <a:r>
              <a:rPr lang="en-AU" cap="small" dirty="0" smtClean="0"/>
              <a:t>Lord</a:t>
            </a:r>
            <a:r>
              <a:rPr lang="en-AU" dirty="0" smtClean="0"/>
              <a:t> Almighty had sent by His Spirit through the earlier prophets.</a:t>
            </a:r>
          </a:p>
        </p:txBody>
      </p:sp>
      <p:pic>
        <p:nvPicPr>
          <p:cNvPr id="7" name="Picture 6" descr="ezra law.jpg"/>
          <p:cNvPicPr>
            <a:picLocks noChangeAspect="1"/>
          </p:cNvPicPr>
          <p:nvPr/>
        </p:nvPicPr>
        <p:blipFill>
          <a:blip r:embed="rId2" cstate="print"/>
          <a:stretch>
            <a:fillRect/>
          </a:stretch>
        </p:blipFill>
        <p:spPr>
          <a:xfrm>
            <a:off x="5004048" y="3135387"/>
            <a:ext cx="2870448" cy="3722613"/>
          </a:xfrm>
          <a:prstGeom prst="rect">
            <a:avLst/>
          </a:prstGeom>
          <a:effectLst>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sz="3600" b="1" dirty="0" smtClean="0">
                <a:solidFill>
                  <a:schemeClr val="accent2">
                    <a:lumMod val="50000"/>
                  </a:schemeClr>
                </a:solidFill>
              </a:rPr>
              <a:t>What became of  the prophet</a:t>
            </a:r>
            <a:r>
              <a:rPr lang="en-AU" b="1" dirty="0" smtClean="0">
                <a:solidFill>
                  <a:schemeClr val="accent2">
                    <a:lumMod val="50000"/>
                  </a:schemeClr>
                </a:solidFill>
              </a:rPr>
              <a:t/>
            </a:r>
            <a:br>
              <a:rPr lang="en-AU" b="1" dirty="0" smtClean="0">
                <a:solidFill>
                  <a:schemeClr val="accent2">
                    <a:lumMod val="50000"/>
                  </a:schemeClr>
                </a:solidFill>
              </a:rPr>
            </a:br>
            <a:r>
              <a:rPr lang="en-AU" b="1" dirty="0" smtClean="0">
                <a:solidFill>
                  <a:srgbClr val="C00000"/>
                </a:solidFill>
              </a:rPr>
              <a:t>Zechariah Son of </a:t>
            </a:r>
            <a:r>
              <a:rPr lang="en-AU" b="1" dirty="0" err="1" smtClean="0">
                <a:solidFill>
                  <a:srgbClr val="C00000"/>
                </a:solidFill>
              </a:rPr>
              <a:t>Berekiah</a:t>
            </a:r>
            <a:r>
              <a:rPr lang="en-AU" b="1" dirty="0" smtClean="0">
                <a:solidFill>
                  <a:srgbClr val="C00000"/>
                </a:solidFill>
              </a:rPr>
              <a:t> ?</a:t>
            </a:r>
            <a:r>
              <a:rPr lang="en-AU" b="1" dirty="0" smtClean="0">
                <a:solidFill>
                  <a:schemeClr val="accent2">
                    <a:lumMod val="50000"/>
                  </a:schemeClr>
                </a:solidFill>
              </a:rPr>
              <a:t/>
            </a:r>
            <a:br>
              <a:rPr lang="en-AU" b="1" dirty="0" smtClean="0">
                <a:solidFill>
                  <a:schemeClr val="accent2">
                    <a:lumMod val="50000"/>
                  </a:schemeClr>
                </a:solidFill>
              </a:rPr>
            </a:br>
            <a:endParaRPr lang="en-AU" sz="2200" dirty="0"/>
          </a:p>
        </p:txBody>
      </p:sp>
      <p:sp>
        <p:nvSpPr>
          <p:cNvPr id="6" name="Content Placeholder 5"/>
          <p:cNvSpPr>
            <a:spLocks noGrp="1"/>
          </p:cNvSpPr>
          <p:nvPr>
            <p:ph sz="half" idx="1"/>
          </p:nvPr>
        </p:nvSpPr>
        <p:spPr>
          <a:xfrm>
            <a:off x="251520" y="1196752"/>
            <a:ext cx="5616624" cy="5184576"/>
          </a:xfrm>
        </p:spPr>
        <p:txBody>
          <a:bodyPr>
            <a:normAutofit fontScale="92500"/>
          </a:bodyPr>
          <a:lstStyle/>
          <a:p>
            <a:pPr>
              <a:buNone/>
            </a:pPr>
            <a:r>
              <a:rPr lang="en-AU" sz="2800" b="1" dirty="0" smtClean="0"/>
              <a:t>Jesus</a:t>
            </a:r>
            <a:r>
              <a:rPr lang="en-AU" sz="2800" b="1" dirty="0" smtClean="0">
                <a:solidFill>
                  <a:schemeClr val="accent2">
                    <a:lumMod val="50000"/>
                  </a:schemeClr>
                </a:solidFill>
              </a:rPr>
              <a:t> tells us - </a:t>
            </a:r>
            <a:r>
              <a:rPr lang="en-AU" sz="2100" b="1" dirty="0" smtClean="0">
                <a:solidFill>
                  <a:schemeClr val="accent2">
                    <a:lumMod val="50000"/>
                  </a:schemeClr>
                </a:solidFill>
              </a:rPr>
              <a:t>“Woe to you, </a:t>
            </a:r>
            <a:r>
              <a:rPr lang="en-AU" sz="2400" b="1" dirty="0" smtClean="0">
                <a:solidFill>
                  <a:schemeClr val="accent2">
                    <a:lumMod val="50000"/>
                  </a:schemeClr>
                </a:solidFill>
              </a:rPr>
              <a:t>teachers of the law </a:t>
            </a:r>
            <a:r>
              <a:rPr lang="en-AU" sz="2100" b="1" dirty="0" smtClean="0">
                <a:solidFill>
                  <a:schemeClr val="accent2">
                    <a:lumMod val="50000"/>
                  </a:schemeClr>
                </a:solidFill>
              </a:rPr>
              <a:t>and Pharisees, you hypocrites!</a:t>
            </a:r>
          </a:p>
          <a:p>
            <a:pPr>
              <a:buNone/>
            </a:pPr>
            <a:r>
              <a:rPr lang="en-AU" sz="2800" b="1" dirty="0" smtClean="0">
                <a:solidFill>
                  <a:schemeClr val="accent2">
                    <a:lumMod val="50000"/>
                  </a:schemeClr>
                </a:solidFill>
              </a:rPr>
              <a:t>Matt </a:t>
            </a:r>
            <a:r>
              <a:rPr lang="en-AU" sz="2400" b="1" dirty="0" smtClean="0">
                <a:solidFill>
                  <a:schemeClr val="accent2">
                    <a:lumMod val="50000"/>
                  </a:schemeClr>
                </a:solidFill>
              </a:rPr>
              <a:t>23:35 “</a:t>
            </a:r>
            <a:r>
              <a:rPr lang="en-AU" sz="2800" b="1" dirty="0" smtClean="0">
                <a:solidFill>
                  <a:schemeClr val="accent2">
                    <a:lumMod val="50000"/>
                  </a:schemeClr>
                </a:solidFill>
              </a:rPr>
              <a:t>Upon you will come all the righteous blood that has been shed on earth, from the blood of righteous Abel to the blood of </a:t>
            </a:r>
            <a:r>
              <a:rPr lang="en-AU" sz="2800" b="1" dirty="0" smtClean="0">
                <a:solidFill>
                  <a:srgbClr val="C00000"/>
                </a:solidFill>
              </a:rPr>
              <a:t>Zechariah son of </a:t>
            </a:r>
            <a:r>
              <a:rPr lang="en-AU" sz="2800" b="1" dirty="0" err="1" smtClean="0">
                <a:solidFill>
                  <a:srgbClr val="C00000"/>
                </a:solidFill>
              </a:rPr>
              <a:t>Berekiah</a:t>
            </a:r>
            <a:r>
              <a:rPr lang="en-AU" sz="2800" b="1" dirty="0" smtClean="0">
                <a:solidFill>
                  <a:srgbClr val="C00000"/>
                </a:solidFill>
              </a:rPr>
              <a:t>, </a:t>
            </a:r>
            <a:r>
              <a:rPr lang="en-AU" sz="2800" b="1" dirty="0" smtClean="0">
                <a:solidFill>
                  <a:schemeClr val="accent2">
                    <a:lumMod val="50000"/>
                  </a:schemeClr>
                </a:solidFill>
              </a:rPr>
              <a:t>whom you murdered between the temple and the altar.”</a:t>
            </a:r>
          </a:p>
          <a:p>
            <a:pPr algn="ctr">
              <a:buNone/>
            </a:pPr>
            <a:r>
              <a:rPr lang="en-AU" sz="2800" b="1" dirty="0" smtClean="0">
                <a:solidFill>
                  <a:srgbClr val="C00000"/>
                </a:solidFill>
              </a:rPr>
              <a:t>UNSOLVED MYSTERY...WHICH TEACHERS OF THE LAW MURDERED ZECHARIAH approx 460-480 BC?</a:t>
            </a:r>
          </a:p>
          <a:p>
            <a:pPr>
              <a:buNone/>
            </a:pPr>
            <a:endParaRPr lang="en-AU" sz="2200" b="1" dirty="0" smtClean="0">
              <a:solidFill>
                <a:schemeClr val="accent2">
                  <a:lumMod val="50000"/>
                </a:schemeClr>
              </a:solidFill>
            </a:endParaRPr>
          </a:p>
        </p:txBody>
      </p:sp>
      <p:sp>
        <p:nvSpPr>
          <p:cNvPr id="7" name="Content Placeholder 6"/>
          <p:cNvSpPr>
            <a:spLocks noGrp="1"/>
          </p:cNvSpPr>
          <p:nvPr>
            <p:ph sz="half" idx="2"/>
          </p:nvPr>
        </p:nvSpPr>
        <p:spPr>
          <a:xfrm>
            <a:off x="0" y="6525344"/>
            <a:ext cx="9144000" cy="548680"/>
          </a:xfrm>
        </p:spPr>
        <p:txBody>
          <a:bodyPr>
            <a:normAutofit fontScale="92500"/>
          </a:bodyPr>
          <a:lstStyle/>
          <a:p>
            <a:pPr>
              <a:buNone/>
            </a:pPr>
            <a:r>
              <a:rPr lang="en-AU" baseline="30000" dirty="0" smtClean="0">
                <a:solidFill>
                  <a:schemeClr val="accent2">
                    <a:lumMod val="50000"/>
                  </a:schemeClr>
                </a:solidFill>
              </a:rPr>
              <a:t>. </a:t>
            </a:r>
          </a:p>
          <a:p>
            <a:pPr>
              <a:buNone/>
            </a:pPr>
            <a:endParaRPr lang="en-AU" dirty="0"/>
          </a:p>
        </p:txBody>
      </p:sp>
      <p:pic>
        <p:nvPicPr>
          <p:cNvPr id="4" name="Picture 3" descr="murder-of-zechariah-350.jpg"/>
          <p:cNvPicPr>
            <a:picLocks noChangeAspect="1"/>
          </p:cNvPicPr>
          <p:nvPr/>
        </p:nvPicPr>
        <p:blipFill>
          <a:blip r:embed="rId2" cstate="print"/>
          <a:stretch>
            <a:fillRect/>
          </a:stretch>
        </p:blipFill>
        <p:spPr>
          <a:xfrm>
            <a:off x="5796136" y="1533358"/>
            <a:ext cx="3147442" cy="4190382"/>
          </a:xfrm>
          <a:prstGeom prst="rect">
            <a:avLst/>
          </a:prstGeom>
          <a:effectLst>
            <a:softEdge rad="317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0"/>
            <a:ext cx="8229600" cy="1143000"/>
          </a:xfrm>
        </p:spPr>
        <p:txBody>
          <a:bodyPr>
            <a:normAutofit/>
          </a:bodyPr>
          <a:lstStyle/>
          <a:p>
            <a:r>
              <a:rPr lang="en-AU" sz="3200" b="1" dirty="0" smtClean="0">
                <a:solidFill>
                  <a:srgbClr val="C00000"/>
                </a:solidFill>
                <a:latin typeface="Calligraph421 BT" pitchFamily="66" charset="0"/>
              </a:rPr>
              <a:t>What did Zechariah say to anger the Jews so much they would kill him?</a:t>
            </a:r>
            <a:endParaRPr lang="en-AU" sz="3200" b="1" dirty="0">
              <a:solidFill>
                <a:srgbClr val="C00000"/>
              </a:solidFill>
              <a:latin typeface="Calligraph421 BT" pitchFamily="66" charset="0"/>
            </a:endParaRPr>
          </a:p>
        </p:txBody>
      </p:sp>
      <p:sp>
        <p:nvSpPr>
          <p:cNvPr id="6" name="Content Placeholder 5"/>
          <p:cNvSpPr>
            <a:spLocks noGrp="1"/>
          </p:cNvSpPr>
          <p:nvPr>
            <p:ph sz="half" idx="1"/>
          </p:nvPr>
        </p:nvSpPr>
        <p:spPr>
          <a:xfrm>
            <a:off x="179512" y="1124744"/>
            <a:ext cx="4316288" cy="3312368"/>
          </a:xfrm>
        </p:spPr>
        <p:txBody>
          <a:bodyPr>
            <a:normAutofit lnSpcReduction="10000"/>
          </a:bodyPr>
          <a:lstStyle/>
          <a:p>
            <a:pPr>
              <a:buNone/>
            </a:pPr>
            <a:r>
              <a:rPr lang="en-AU" dirty="0" smtClean="0">
                <a:solidFill>
                  <a:schemeClr val="accent2">
                    <a:lumMod val="50000"/>
                  </a:schemeClr>
                </a:solidFill>
              </a:rPr>
              <a:t>Perhaps it was his last prophesy- </a:t>
            </a:r>
            <a:r>
              <a:rPr lang="en-AU" sz="2800" dirty="0" smtClean="0">
                <a:solidFill>
                  <a:schemeClr val="accent2">
                    <a:lumMod val="50000"/>
                  </a:schemeClr>
                </a:solidFill>
              </a:rPr>
              <a:t>Zech 14:21 </a:t>
            </a:r>
            <a:r>
              <a:rPr lang="en-AU" baseline="30000" dirty="0" smtClean="0">
                <a:solidFill>
                  <a:schemeClr val="accent2">
                    <a:lumMod val="50000"/>
                  </a:schemeClr>
                </a:solidFill>
              </a:rPr>
              <a:t> </a:t>
            </a:r>
          </a:p>
          <a:p>
            <a:pPr>
              <a:buNone/>
            </a:pPr>
            <a:r>
              <a:rPr lang="en-AU" i="1" baseline="30000" dirty="0" smtClean="0">
                <a:solidFill>
                  <a:schemeClr val="accent2">
                    <a:lumMod val="50000"/>
                  </a:schemeClr>
                </a:solidFill>
              </a:rPr>
              <a:t>“On that day </a:t>
            </a:r>
            <a:r>
              <a:rPr lang="en-AU" b="1" i="1" cap="small" baseline="30000" dirty="0" smtClean="0">
                <a:solidFill>
                  <a:schemeClr val="accent2">
                    <a:lumMod val="50000"/>
                  </a:schemeClr>
                </a:solidFill>
              </a:rPr>
              <a:t>holy to the Lord</a:t>
            </a:r>
            <a:r>
              <a:rPr lang="en-AU" b="1" i="1" baseline="30000" dirty="0" smtClean="0">
                <a:solidFill>
                  <a:schemeClr val="accent2">
                    <a:lumMod val="50000"/>
                  </a:schemeClr>
                </a:solidFill>
              </a:rPr>
              <a:t> </a:t>
            </a:r>
            <a:r>
              <a:rPr lang="en-AU" i="1" baseline="30000" dirty="0" smtClean="0">
                <a:solidFill>
                  <a:schemeClr val="accent2">
                    <a:lumMod val="50000"/>
                  </a:schemeClr>
                </a:solidFill>
              </a:rPr>
              <a:t>will be inscribed on the bells of the horses, and the cooking pots in the </a:t>
            </a:r>
            <a:r>
              <a:rPr lang="en-AU" i="1" cap="small" baseline="30000" dirty="0" smtClean="0">
                <a:solidFill>
                  <a:schemeClr val="accent2">
                    <a:lumMod val="50000"/>
                  </a:schemeClr>
                </a:solidFill>
              </a:rPr>
              <a:t>Lord</a:t>
            </a:r>
            <a:r>
              <a:rPr lang="en-AU" i="1" baseline="30000" dirty="0" smtClean="0">
                <a:solidFill>
                  <a:schemeClr val="accent2">
                    <a:lumMod val="50000"/>
                  </a:schemeClr>
                </a:solidFill>
              </a:rPr>
              <a:t>’s house will be like the sacred bowls in front of the altar.  </a:t>
            </a:r>
            <a:r>
              <a:rPr lang="en-AU" b="1" i="1" baseline="30000" dirty="0" smtClean="0">
                <a:solidFill>
                  <a:schemeClr val="accent2">
                    <a:lumMod val="50000"/>
                  </a:schemeClr>
                </a:solidFill>
              </a:rPr>
              <a:t>Every pot in Jerusalem and Judah will be holy to </a:t>
            </a:r>
            <a:r>
              <a:rPr lang="en-AU" b="1" baseline="30000" dirty="0" smtClean="0">
                <a:solidFill>
                  <a:schemeClr val="accent2">
                    <a:lumMod val="50000"/>
                  </a:schemeClr>
                </a:solidFill>
              </a:rPr>
              <a:t>the </a:t>
            </a:r>
            <a:r>
              <a:rPr lang="en-AU" b="1" cap="small" baseline="30000" dirty="0" smtClean="0">
                <a:solidFill>
                  <a:schemeClr val="accent2">
                    <a:lumMod val="50000"/>
                  </a:schemeClr>
                </a:solidFill>
              </a:rPr>
              <a:t>Lord</a:t>
            </a:r>
            <a:r>
              <a:rPr lang="en-AU" b="1" baseline="30000" dirty="0" smtClean="0">
                <a:solidFill>
                  <a:schemeClr val="accent2">
                    <a:lumMod val="50000"/>
                  </a:schemeClr>
                </a:solidFill>
              </a:rPr>
              <a:t> </a:t>
            </a:r>
            <a:r>
              <a:rPr lang="en-AU" baseline="30000" dirty="0" smtClean="0">
                <a:solidFill>
                  <a:schemeClr val="accent2">
                    <a:lumMod val="50000"/>
                  </a:schemeClr>
                </a:solidFill>
              </a:rPr>
              <a:t>Almighty, </a:t>
            </a:r>
            <a:r>
              <a:rPr lang="en-AU" b="1" baseline="30000" dirty="0" smtClean="0">
                <a:solidFill>
                  <a:schemeClr val="accent2">
                    <a:lumMod val="50000"/>
                  </a:schemeClr>
                </a:solidFill>
              </a:rPr>
              <a:t>and all </a:t>
            </a:r>
            <a:r>
              <a:rPr lang="en-AU" b="1" i="1" baseline="30000" dirty="0" smtClean="0">
                <a:solidFill>
                  <a:schemeClr val="accent2">
                    <a:lumMod val="50000"/>
                  </a:schemeClr>
                </a:solidFill>
              </a:rPr>
              <a:t>who come to sacrifice will take some of the pots and cook in them.”</a:t>
            </a:r>
            <a:endParaRPr lang="en-AU" sz="1800" b="1" i="1" baseline="30000" dirty="0" smtClean="0">
              <a:solidFill>
                <a:schemeClr val="accent2">
                  <a:lumMod val="50000"/>
                </a:schemeClr>
              </a:solidFill>
            </a:endParaRPr>
          </a:p>
        </p:txBody>
      </p:sp>
      <p:sp>
        <p:nvSpPr>
          <p:cNvPr id="7" name="Content Placeholder 6"/>
          <p:cNvSpPr>
            <a:spLocks noGrp="1"/>
          </p:cNvSpPr>
          <p:nvPr>
            <p:ph sz="half" idx="2"/>
          </p:nvPr>
        </p:nvSpPr>
        <p:spPr>
          <a:xfrm>
            <a:off x="4860032" y="1268760"/>
            <a:ext cx="4104456" cy="5256584"/>
          </a:xfrm>
        </p:spPr>
        <p:txBody>
          <a:bodyPr>
            <a:normAutofit lnSpcReduction="10000"/>
          </a:bodyPr>
          <a:lstStyle/>
          <a:p>
            <a:pPr>
              <a:buNone/>
            </a:pPr>
            <a:r>
              <a:rPr lang="en-AU" baseline="30000" dirty="0" smtClean="0">
                <a:solidFill>
                  <a:schemeClr val="accent2">
                    <a:lumMod val="50000"/>
                  </a:schemeClr>
                </a:solidFill>
              </a:rPr>
              <a:t>“</a:t>
            </a:r>
            <a:r>
              <a:rPr lang="en-AU" sz="3200" b="1" baseline="30000" dirty="0" smtClean="0">
                <a:solidFill>
                  <a:schemeClr val="accent2">
                    <a:lumMod val="50000"/>
                  </a:schemeClr>
                </a:solidFill>
              </a:rPr>
              <a:t>Holy to the Lord</a:t>
            </a:r>
            <a:r>
              <a:rPr lang="en-AU" baseline="30000" dirty="0" smtClean="0">
                <a:solidFill>
                  <a:schemeClr val="accent2">
                    <a:lumMod val="50000"/>
                  </a:schemeClr>
                </a:solidFill>
              </a:rPr>
              <a:t>” was previously reserved for the gold band worn on the high priests turban (Ex.28:36-38)  but Zechariah was saying that every pot in Jerusalem and Judah would be “holy to the Lord” and FOREIGNERS would come and do their own sacrifices and cook in the pots themselves – holiness would no longer be just for the priests...</a:t>
            </a:r>
            <a:endParaRPr lang="en-AU" dirty="0" smtClean="0">
              <a:solidFill>
                <a:schemeClr val="accent2">
                  <a:lumMod val="50000"/>
                </a:schemeClr>
              </a:solidFill>
            </a:endParaRPr>
          </a:p>
          <a:p>
            <a:pPr>
              <a:buNone/>
            </a:pPr>
            <a:r>
              <a:rPr lang="en-AU" dirty="0" smtClean="0">
                <a:solidFill>
                  <a:schemeClr val="accent2">
                    <a:lumMod val="50000"/>
                  </a:schemeClr>
                </a:solidFill>
              </a:rPr>
              <a:t>Everyone and </a:t>
            </a:r>
          </a:p>
          <a:p>
            <a:pPr>
              <a:buNone/>
            </a:pPr>
            <a:r>
              <a:rPr lang="en-AU" dirty="0" smtClean="0">
                <a:solidFill>
                  <a:schemeClr val="accent2">
                    <a:lumMod val="50000"/>
                  </a:schemeClr>
                </a:solidFill>
              </a:rPr>
              <a:t>thing on God’s </a:t>
            </a:r>
          </a:p>
          <a:p>
            <a:pPr>
              <a:buNone/>
            </a:pPr>
            <a:r>
              <a:rPr lang="en-AU" dirty="0" smtClean="0">
                <a:solidFill>
                  <a:schemeClr val="accent2">
                    <a:lumMod val="50000"/>
                  </a:schemeClr>
                </a:solidFill>
              </a:rPr>
              <a:t>Holy Hill will </a:t>
            </a:r>
          </a:p>
          <a:p>
            <a:pPr>
              <a:buNone/>
            </a:pPr>
            <a:r>
              <a:rPr lang="en-AU" dirty="0" smtClean="0">
                <a:solidFill>
                  <a:schemeClr val="accent2">
                    <a:lumMod val="50000"/>
                  </a:schemeClr>
                </a:solidFill>
              </a:rPr>
              <a:t>be Holy</a:t>
            </a:r>
            <a:endParaRPr lang="en-AU" dirty="0" smtClean="0"/>
          </a:p>
          <a:p>
            <a:pPr>
              <a:buNone/>
            </a:pPr>
            <a:endParaRPr lang="en-AU" dirty="0"/>
          </a:p>
        </p:txBody>
      </p:sp>
      <p:pic>
        <p:nvPicPr>
          <p:cNvPr id="8" name="Picture 7" descr="wolf lamb.jpg"/>
          <p:cNvPicPr>
            <a:picLocks noChangeAspect="1"/>
          </p:cNvPicPr>
          <p:nvPr/>
        </p:nvPicPr>
        <p:blipFill>
          <a:blip r:embed="rId2" cstate="print"/>
          <a:stretch>
            <a:fillRect/>
          </a:stretch>
        </p:blipFill>
        <p:spPr>
          <a:xfrm>
            <a:off x="7092280" y="3861048"/>
            <a:ext cx="1876545" cy="2800813"/>
          </a:xfrm>
          <a:prstGeom prst="rect">
            <a:avLst/>
          </a:prstGeom>
          <a:effectLst>
            <a:softEdge rad="127000"/>
          </a:effectLst>
        </p:spPr>
      </p:pic>
      <p:pic>
        <p:nvPicPr>
          <p:cNvPr id="9" name="Picture 8" descr="holy.jpg"/>
          <p:cNvPicPr>
            <a:picLocks noChangeAspect="1"/>
          </p:cNvPicPr>
          <p:nvPr/>
        </p:nvPicPr>
        <p:blipFill>
          <a:blip r:embed="rId3" cstate="print"/>
          <a:stretch>
            <a:fillRect/>
          </a:stretch>
        </p:blipFill>
        <p:spPr>
          <a:xfrm>
            <a:off x="1547664" y="4005064"/>
            <a:ext cx="2716138" cy="4033868"/>
          </a:xfrm>
          <a:prstGeom prst="rect">
            <a:avLst/>
          </a:prstGeom>
          <a:effectLst>
            <a:softEdge rad="127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76672"/>
            <a:ext cx="8229600" cy="1143000"/>
          </a:xfrm>
        </p:spPr>
        <p:txBody>
          <a:bodyPr>
            <a:normAutofit fontScale="90000"/>
          </a:bodyPr>
          <a:lstStyle/>
          <a:p>
            <a:r>
              <a:rPr lang="en-AU" b="1" dirty="0" smtClean="0">
                <a:solidFill>
                  <a:schemeClr val="accent2">
                    <a:lumMod val="50000"/>
                  </a:schemeClr>
                </a:solidFill>
              </a:rPr>
              <a:t>Zechariah’s final verse </a:t>
            </a:r>
            <a:r>
              <a:rPr lang="en-AU" sz="2000" b="1" dirty="0" err="1" smtClean="0">
                <a:solidFill>
                  <a:schemeClr val="accent2">
                    <a:lumMod val="50000"/>
                  </a:schemeClr>
                </a:solidFill>
              </a:rPr>
              <a:t>ch</a:t>
            </a:r>
            <a:r>
              <a:rPr lang="en-AU" sz="2000" b="1" dirty="0" smtClean="0">
                <a:solidFill>
                  <a:schemeClr val="accent2">
                    <a:lumMod val="50000"/>
                  </a:schemeClr>
                </a:solidFill>
              </a:rPr>
              <a:t>. 14:21</a:t>
            </a:r>
            <a:r>
              <a:rPr lang="en-AU" dirty="0" smtClean="0"/>
              <a:t/>
            </a:r>
            <a:br>
              <a:rPr lang="en-AU" dirty="0" smtClean="0"/>
            </a:br>
            <a:r>
              <a:rPr lang="en-AU" sz="3100" b="1" i="1" baseline="30000" dirty="0" smtClean="0">
                <a:solidFill>
                  <a:srgbClr val="C00000"/>
                </a:solidFill>
                <a:latin typeface="Calligraph421 BT" pitchFamily="66" charset="0"/>
              </a:rPr>
              <a:t>.</a:t>
            </a:r>
            <a:r>
              <a:rPr lang="en-AU" sz="3100" b="1" dirty="0" smtClean="0">
                <a:solidFill>
                  <a:srgbClr val="C00000"/>
                </a:solidFill>
                <a:latin typeface="Calligraph421 BT" pitchFamily="66" charset="0"/>
              </a:rPr>
              <a:t> “And on that day there will no longer be a Canaanite in the house of the </a:t>
            </a:r>
            <a:r>
              <a:rPr lang="en-AU" sz="3100" b="1" cap="small" dirty="0" smtClean="0">
                <a:solidFill>
                  <a:srgbClr val="C00000"/>
                </a:solidFill>
                <a:latin typeface="Calligraph421 BT" pitchFamily="66" charset="0"/>
              </a:rPr>
              <a:t>Lord</a:t>
            </a:r>
            <a:r>
              <a:rPr lang="en-AU" sz="3100" b="1" dirty="0" smtClean="0">
                <a:solidFill>
                  <a:srgbClr val="C00000"/>
                </a:solidFill>
                <a:latin typeface="Calligraph421 BT" pitchFamily="66" charset="0"/>
              </a:rPr>
              <a:t> Almighty</a:t>
            </a:r>
            <a:r>
              <a:rPr lang="en-AU" sz="3100" b="1" i="1" baseline="30000" dirty="0" smtClean="0">
                <a:solidFill>
                  <a:srgbClr val="C00000"/>
                </a:solidFill>
                <a:latin typeface="Calligraph421 BT" pitchFamily="66" charset="0"/>
              </a:rPr>
              <a:t>” </a:t>
            </a:r>
            <a:r>
              <a:rPr lang="en-AU" i="1" baseline="30000" dirty="0" smtClean="0">
                <a:solidFill>
                  <a:schemeClr val="accent2">
                    <a:lumMod val="50000"/>
                  </a:schemeClr>
                </a:solidFill>
              </a:rPr>
              <a:t/>
            </a:r>
            <a:br>
              <a:rPr lang="en-AU" i="1" baseline="30000" dirty="0" smtClean="0">
                <a:solidFill>
                  <a:schemeClr val="accent2">
                    <a:lumMod val="50000"/>
                  </a:schemeClr>
                </a:solidFill>
              </a:rPr>
            </a:br>
            <a:endParaRPr lang="en-AU" dirty="0"/>
          </a:p>
        </p:txBody>
      </p:sp>
      <p:sp>
        <p:nvSpPr>
          <p:cNvPr id="6" name="Content Placeholder 5"/>
          <p:cNvSpPr>
            <a:spLocks noGrp="1"/>
          </p:cNvSpPr>
          <p:nvPr>
            <p:ph sz="half" idx="1"/>
          </p:nvPr>
        </p:nvSpPr>
        <p:spPr>
          <a:xfrm>
            <a:off x="251520" y="1556792"/>
            <a:ext cx="4316288" cy="4137323"/>
          </a:xfrm>
        </p:spPr>
        <p:txBody>
          <a:bodyPr>
            <a:normAutofit fontScale="55000" lnSpcReduction="20000"/>
          </a:bodyPr>
          <a:lstStyle/>
          <a:p>
            <a:pPr>
              <a:buNone/>
            </a:pPr>
            <a:r>
              <a:rPr lang="en-AU" sz="3600" dirty="0" smtClean="0"/>
              <a:t>The distinction between Jew and foreigner will finally be gone. For those living the “kingdom life” it shouldn’t exist now. </a:t>
            </a:r>
          </a:p>
          <a:p>
            <a:pPr>
              <a:buNone/>
            </a:pPr>
            <a:r>
              <a:rPr lang="en-AU" sz="3600" baseline="30000" dirty="0" smtClean="0"/>
              <a:t> </a:t>
            </a:r>
            <a:r>
              <a:rPr lang="en-AU" sz="3600" dirty="0" smtClean="0"/>
              <a:t> Gal. 3:26-29 “</a:t>
            </a:r>
            <a:r>
              <a:rPr lang="en-AU" sz="3600" baseline="30000" dirty="0" smtClean="0"/>
              <a:t> </a:t>
            </a:r>
            <a:r>
              <a:rPr lang="en-AU" sz="3600" dirty="0" smtClean="0"/>
              <a:t>So in Christ Jesus you are all children of God through faith, </a:t>
            </a:r>
            <a:r>
              <a:rPr lang="en-AU" sz="3600" baseline="30000" dirty="0" smtClean="0"/>
              <a:t> </a:t>
            </a:r>
            <a:r>
              <a:rPr lang="en-AU" sz="3600" dirty="0" smtClean="0"/>
              <a:t>for all of you who were baptized into Christ have clothed yourselves with Christ. There is neither Jew nor Gentile, neither slave nor free, nor is there male and female, for you are all one in Christ Jesus. </a:t>
            </a:r>
            <a:r>
              <a:rPr lang="en-AU" sz="3600" baseline="30000" dirty="0" smtClean="0"/>
              <a:t> </a:t>
            </a:r>
            <a:r>
              <a:rPr lang="en-AU" sz="3600" dirty="0" smtClean="0"/>
              <a:t>If you belong to Christ, then you are Abraham’s seed, and heirs according to the promise.” </a:t>
            </a:r>
          </a:p>
          <a:p>
            <a:pPr>
              <a:buNone/>
            </a:pPr>
            <a:endParaRPr lang="en-AU" dirty="0"/>
          </a:p>
        </p:txBody>
      </p:sp>
      <p:sp>
        <p:nvSpPr>
          <p:cNvPr id="7" name="Content Placeholder 6"/>
          <p:cNvSpPr>
            <a:spLocks noGrp="1"/>
          </p:cNvSpPr>
          <p:nvPr>
            <p:ph sz="half" idx="2"/>
          </p:nvPr>
        </p:nvSpPr>
        <p:spPr>
          <a:xfrm>
            <a:off x="4644008" y="1700808"/>
            <a:ext cx="4499992" cy="5328592"/>
          </a:xfrm>
        </p:spPr>
        <p:txBody>
          <a:bodyPr>
            <a:normAutofit fontScale="55000" lnSpcReduction="20000"/>
          </a:bodyPr>
          <a:lstStyle/>
          <a:p>
            <a:pPr algn="ctr">
              <a:buNone/>
            </a:pPr>
            <a:r>
              <a:rPr lang="en-AU" sz="3300" b="1" cap="small" dirty="0" smtClean="0">
                <a:solidFill>
                  <a:srgbClr val="C00000"/>
                </a:solidFill>
                <a:latin typeface="Calligraph421 BT" pitchFamily="66" charset="0"/>
              </a:rPr>
              <a:t>Those who may dwell on God’s holy hill</a:t>
            </a:r>
          </a:p>
          <a:p>
            <a:pPr algn="ctr">
              <a:buNone/>
            </a:pPr>
            <a:r>
              <a:rPr lang="en-AU" sz="3300" b="1" cap="small" dirty="0" smtClean="0">
                <a:solidFill>
                  <a:srgbClr val="C00000"/>
                </a:solidFill>
                <a:latin typeface="Calligraph421 BT" pitchFamily="66" charset="0"/>
              </a:rPr>
              <a:t>Are the righteous </a:t>
            </a:r>
          </a:p>
          <a:p>
            <a:pPr algn="ctr">
              <a:buNone/>
            </a:pPr>
            <a:r>
              <a:rPr lang="en-AU" sz="3300" b="1" cap="small" dirty="0" smtClean="0">
                <a:solidFill>
                  <a:srgbClr val="C00000"/>
                </a:solidFill>
                <a:latin typeface="Calligraph421 BT" pitchFamily="66" charset="0"/>
              </a:rPr>
              <a:t>-Regardless of race, gender, tribe</a:t>
            </a:r>
            <a:endParaRPr lang="en-AU" sz="3300" b="1" cap="small" dirty="0" smtClean="0">
              <a:solidFill>
                <a:srgbClr val="C00000"/>
              </a:solidFill>
            </a:endParaRPr>
          </a:p>
          <a:p>
            <a:pPr>
              <a:buNone/>
            </a:pPr>
            <a:r>
              <a:rPr lang="en-AU" sz="3300" cap="small" dirty="0" smtClean="0"/>
              <a:t>Psalm 15 “Lord</a:t>
            </a:r>
            <a:r>
              <a:rPr lang="en-AU" sz="3300" dirty="0" smtClean="0"/>
              <a:t>, who may dwell in your sacred tent?  Who may live on your holy mountain? </a:t>
            </a:r>
          </a:p>
          <a:p>
            <a:pPr>
              <a:buNone/>
            </a:pPr>
            <a:r>
              <a:rPr lang="en-AU" sz="3300" baseline="30000" dirty="0" smtClean="0"/>
              <a:t> </a:t>
            </a:r>
            <a:r>
              <a:rPr lang="en-AU" sz="3300" dirty="0" smtClean="0"/>
              <a:t>The one whose walk is blameless, </a:t>
            </a:r>
            <a:br>
              <a:rPr lang="en-AU" sz="3300" dirty="0" smtClean="0"/>
            </a:br>
            <a:r>
              <a:rPr lang="en-AU" sz="3300" dirty="0" smtClean="0"/>
              <a:t>    who does what is righteous,</a:t>
            </a:r>
            <a:br>
              <a:rPr lang="en-AU" sz="3300" dirty="0" smtClean="0"/>
            </a:br>
            <a:r>
              <a:rPr lang="en-AU" sz="3300" dirty="0" smtClean="0"/>
              <a:t>    who speaks the truth from their heart;</a:t>
            </a:r>
          </a:p>
          <a:p>
            <a:pPr>
              <a:buNone/>
            </a:pPr>
            <a:r>
              <a:rPr lang="en-AU" sz="3300" dirty="0" smtClean="0"/>
              <a:t>whose tongue utters no slander, </a:t>
            </a:r>
            <a:br>
              <a:rPr lang="en-AU" sz="3300" dirty="0" smtClean="0"/>
            </a:br>
            <a:r>
              <a:rPr lang="en-AU" sz="3300" dirty="0" smtClean="0"/>
              <a:t>    who </a:t>
            </a:r>
            <a:r>
              <a:rPr lang="en-AU" sz="3600" b="1" dirty="0" smtClean="0">
                <a:solidFill>
                  <a:srgbClr val="C00000"/>
                </a:solidFill>
              </a:rPr>
              <a:t>does no wrong to a neighbour</a:t>
            </a:r>
            <a:r>
              <a:rPr lang="en-AU" sz="3300" dirty="0" smtClean="0"/>
              <a:t>,</a:t>
            </a:r>
            <a:br>
              <a:rPr lang="en-AU" sz="3300" dirty="0" smtClean="0"/>
            </a:br>
            <a:r>
              <a:rPr lang="en-AU" sz="3300" dirty="0" smtClean="0"/>
              <a:t>    and casts no slur on others;</a:t>
            </a:r>
          </a:p>
          <a:p>
            <a:pPr>
              <a:buNone/>
            </a:pPr>
            <a:r>
              <a:rPr lang="en-AU" sz="3300" baseline="30000" dirty="0" smtClean="0"/>
              <a:t> </a:t>
            </a:r>
            <a:r>
              <a:rPr lang="en-AU" sz="3300" dirty="0" smtClean="0"/>
              <a:t>who despises a vile person</a:t>
            </a:r>
            <a:br>
              <a:rPr lang="en-AU" sz="3300" dirty="0" smtClean="0"/>
            </a:br>
            <a:r>
              <a:rPr lang="en-AU" sz="3300" dirty="0" smtClean="0"/>
              <a:t>    but honours those who fear the </a:t>
            </a:r>
            <a:r>
              <a:rPr lang="en-AU" sz="3300" cap="small" dirty="0" smtClean="0"/>
              <a:t>Lord</a:t>
            </a:r>
            <a:r>
              <a:rPr lang="en-AU" sz="3300" dirty="0" smtClean="0"/>
              <a:t>;</a:t>
            </a:r>
            <a:br>
              <a:rPr lang="en-AU" sz="3300" dirty="0" smtClean="0"/>
            </a:br>
            <a:r>
              <a:rPr lang="en-AU" sz="3300" dirty="0" smtClean="0"/>
              <a:t>who keeps an oath even when it hurts,</a:t>
            </a:r>
            <a:br>
              <a:rPr lang="en-AU" sz="3300" dirty="0" smtClean="0"/>
            </a:br>
            <a:r>
              <a:rPr lang="en-AU" sz="3300" dirty="0" smtClean="0"/>
              <a:t>    and does not change their mind;</a:t>
            </a:r>
          </a:p>
          <a:p>
            <a:pPr>
              <a:buNone/>
            </a:pPr>
            <a:r>
              <a:rPr lang="en-AU" sz="3300" baseline="30000" dirty="0" smtClean="0"/>
              <a:t> </a:t>
            </a:r>
            <a:r>
              <a:rPr lang="en-AU" sz="3300" dirty="0" smtClean="0"/>
              <a:t>who lends money to the poor without interest;  who does not accept a bribe against the innocent.”</a:t>
            </a:r>
          </a:p>
          <a:p>
            <a:pPr>
              <a:buNone/>
            </a:pPr>
            <a:endParaRPr lang="en-AU" dirty="0"/>
          </a:p>
        </p:txBody>
      </p:sp>
      <p:pic>
        <p:nvPicPr>
          <p:cNvPr id="8" name="Picture 7" descr="hands.jpg"/>
          <p:cNvPicPr>
            <a:picLocks noChangeAspect="1"/>
          </p:cNvPicPr>
          <p:nvPr/>
        </p:nvPicPr>
        <p:blipFill>
          <a:blip r:embed="rId2" cstate="print"/>
          <a:stretch>
            <a:fillRect/>
          </a:stretch>
        </p:blipFill>
        <p:spPr>
          <a:xfrm>
            <a:off x="2195736" y="5225819"/>
            <a:ext cx="2448272" cy="1632181"/>
          </a:xfrm>
          <a:prstGeom prst="rect">
            <a:avLst/>
          </a:prstGeom>
          <a:effectLst>
            <a:softEdge rad="1270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22114"/>
          </a:xfrm>
        </p:spPr>
        <p:txBody>
          <a:bodyPr>
            <a:normAutofit/>
          </a:bodyPr>
          <a:lstStyle/>
          <a:p>
            <a:r>
              <a:rPr lang="en-AU" b="1" dirty="0" smtClean="0">
                <a:solidFill>
                  <a:schemeClr val="accent2">
                    <a:lumMod val="50000"/>
                  </a:schemeClr>
                </a:solidFill>
                <a:latin typeface="Calligraph421 BT" pitchFamily="66" charset="0"/>
              </a:rPr>
              <a:t>Mystery of Zechariah’s Murder</a:t>
            </a:r>
            <a:endParaRPr lang="en-AU" sz="3600" b="1" dirty="0">
              <a:solidFill>
                <a:schemeClr val="accent2">
                  <a:lumMod val="50000"/>
                </a:schemeClr>
              </a:solidFill>
              <a:latin typeface="Calligraph421 BT" pitchFamily="66" charset="0"/>
            </a:endParaRPr>
          </a:p>
        </p:txBody>
      </p:sp>
      <p:sp>
        <p:nvSpPr>
          <p:cNvPr id="6" name="Content Placeholder 5"/>
          <p:cNvSpPr>
            <a:spLocks noGrp="1"/>
          </p:cNvSpPr>
          <p:nvPr>
            <p:ph idx="1"/>
          </p:nvPr>
        </p:nvSpPr>
        <p:spPr>
          <a:xfrm>
            <a:off x="457200" y="1268760"/>
            <a:ext cx="8229600" cy="5400600"/>
          </a:xfrm>
        </p:spPr>
        <p:txBody>
          <a:bodyPr>
            <a:normAutofit fontScale="92500" lnSpcReduction="20000"/>
          </a:bodyPr>
          <a:lstStyle/>
          <a:p>
            <a:pPr algn="ctr">
              <a:buNone/>
            </a:pPr>
            <a:r>
              <a:rPr lang="en-AU" dirty="0" smtClean="0">
                <a:solidFill>
                  <a:schemeClr val="accent2">
                    <a:lumMod val="50000"/>
                  </a:schemeClr>
                </a:solidFill>
              </a:rPr>
              <a:t> </a:t>
            </a:r>
            <a:r>
              <a:rPr lang="en-AU" sz="2400" dirty="0" smtClean="0">
                <a:solidFill>
                  <a:schemeClr val="accent2">
                    <a:lumMod val="50000"/>
                  </a:schemeClr>
                </a:solidFill>
              </a:rPr>
              <a:t>The book of Ezra/</a:t>
            </a:r>
            <a:r>
              <a:rPr lang="en-AU" sz="2400" dirty="0" err="1" smtClean="0">
                <a:solidFill>
                  <a:schemeClr val="accent2">
                    <a:lumMod val="50000"/>
                  </a:schemeClr>
                </a:solidFill>
              </a:rPr>
              <a:t>Nememiah</a:t>
            </a:r>
            <a:r>
              <a:rPr lang="en-AU" sz="2400" dirty="0" smtClean="0">
                <a:solidFill>
                  <a:schemeClr val="accent2">
                    <a:lumMod val="50000"/>
                  </a:schemeClr>
                </a:solidFill>
              </a:rPr>
              <a:t> covered the history of Jerusalem during the period from approx 538 BC – 432BC but leaves out the murder of Zechariah Son of </a:t>
            </a:r>
            <a:r>
              <a:rPr lang="en-AU" sz="2400" dirty="0" err="1" smtClean="0">
                <a:solidFill>
                  <a:schemeClr val="accent2">
                    <a:lumMod val="50000"/>
                  </a:schemeClr>
                </a:solidFill>
              </a:rPr>
              <a:t>Berekiah</a:t>
            </a:r>
            <a:r>
              <a:rPr lang="en-AU" sz="2400" dirty="0" smtClean="0">
                <a:solidFill>
                  <a:schemeClr val="accent2">
                    <a:lumMod val="50000"/>
                  </a:schemeClr>
                </a:solidFill>
              </a:rPr>
              <a:t>, Son of </a:t>
            </a:r>
            <a:r>
              <a:rPr lang="en-AU" sz="2400" dirty="0" err="1" smtClean="0">
                <a:solidFill>
                  <a:schemeClr val="accent2">
                    <a:lumMod val="50000"/>
                  </a:schemeClr>
                </a:solidFill>
              </a:rPr>
              <a:t>Iddo</a:t>
            </a:r>
            <a:r>
              <a:rPr lang="en-AU" sz="2400" dirty="0" smtClean="0">
                <a:solidFill>
                  <a:schemeClr val="accent2">
                    <a:lumMod val="50000"/>
                  </a:schemeClr>
                </a:solidFill>
              </a:rPr>
              <a:t>, who was murdered in Jerusalem during that time.</a:t>
            </a:r>
          </a:p>
          <a:p>
            <a:pPr algn="ctr">
              <a:buNone/>
            </a:pPr>
            <a:endParaRPr lang="en-AU" sz="2400" dirty="0" smtClean="0">
              <a:solidFill>
                <a:schemeClr val="accent2">
                  <a:lumMod val="50000"/>
                </a:schemeClr>
              </a:solidFill>
            </a:endParaRPr>
          </a:p>
          <a:p>
            <a:pPr algn="ctr">
              <a:buNone/>
            </a:pPr>
            <a:r>
              <a:rPr lang="en-AU" sz="2400" dirty="0" smtClean="0">
                <a:solidFill>
                  <a:schemeClr val="accent2">
                    <a:lumMod val="50000"/>
                  </a:schemeClr>
                </a:solidFill>
              </a:rPr>
              <a:t>Zechariah was a “young man” in 520 BC (Zech. 2:3)</a:t>
            </a:r>
          </a:p>
          <a:p>
            <a:pPr algn="ctr">
              <a:buNone/>
            </a:pPr>
            <a:r>
              <a:rPr lang="en-AU" sz="2400" dirty="0" smtClean="0">
                <a:solidFill>
                  <a:schemeClr val="accent2">
                    <a:lumMod val="50000"/>
                  </a:schemeClr>
                </a:solidFill>
              </a:rPr>
              <a:t>As well as Jesus confirmation of this event in Matt. 23:35  </a:t>
            </a:r>
            <a:r>
              <a:rPr lang="en-AU" sz="2400" i="1" dirty="0" smtClean="0">
                <a:solidFill>
                  <a:schemeClr val="accent2">
                    <a:lumMod val="50000"/>
                  </a:schemeClr>
                </a:solidFill>
              </a:rPr>
              <a:t>“</a:t>
            </a:r>
            <a:r>
              <a:rPr lang="en-AU" sz="2400" b="1" i="1" dirty="0" smtClean="0">
                <a:solidFill>
                  <a:srgbClr val="C00000"/>
                </a:solidFill>
              </a:rPr>
              <a:t>Zechariah son of </a:t>
            </a:r>
            <a:r>
              <a:rPr lang="en-AU" sz="2400" b="1" i="1" dirty="0" err="1" smtClean="0">
                <a:solidFill>
                  <a:srgbClr val="C00000"/>
                </a:solidFill>
              </a:rPr>
              <a:t>Berekiah</a:t>
            </a:r>
            <a:r>
              <a:rPr lang="en-AU" sz="2400" b="1" i="1" dirty="0" smtClean="0">
                <a:solidFill>
                  <a:srgbClr val="C00000"/>
                </a:solidFill>
              </a:rPr>
              <a:t>, </a:t>
            </a:r>
            <a:r>
              <a:rPr lang="en-AU" sz="2400" b="1" i="1" dirty="0" smtClean="0">
                <a:solidFill>
                  <a:schemeClr val="accent2">
                    <a:lumMod val="50000"/>
                  </a:schemeClr>
                </a:solidFill>
              </a:rPr>
              <a:t>whom you murdered between the temple and the altar.”  -</a:t>
            </a:r>
            <a:r>
              <a:rPr lang="en-AU" sz="2400" dirty="0" smtClean="0">
                <a:solidFill>
                  <a:schemeClr val="accent2">
                    <a:lumMod val="50000"/>
                  </a:schemeClr>
                </a:solidFill>
              </a:rPr>
              <a:t> There is also a reference to it in the </a:t>
            </a:r>
            <a:r>
              <a:rPr lang="en-AU" sz="2400" dirty="0" err="1" smtClean="0">
                <a:solidFill>
                  <a:schemeClr val="accent2">
                    <a:lumMod val="50000"/>
                  </a:schemeClr>
                </a:solidFill>
              </a:rPr>
              <a:t>Targum</a:t>
            </a:r>
            <a:r>
              <a:rPr lang="en-AU" sz="2400" dirty="0" smtClean="0">
                <a:solidFill>
                  <a:schemeClr val="accent2">
                    <a:lumMod val="50000"/>
                  </a:schemeClr>
                </a:solidFill>
              </a:rPr>
              <a:t> on Lamentations 2:20</a:t>
            </a:r>
          </a:p>
          <a:p>
            <a:pPr algn="ctr">
              <a:buNone/>
            </a:pPr>
            <a:r>
              <a:rPr lang="en-AU" sz="2400" dirty="0" smtClean="0"/>
              <a:t>"Is it right to kill priest and prophet in the Temple of the Lord, as when you killed Zechariah son of </a:t>
            </a:r>
            <a:r>
              <a:rPr lang="en-AU" sz="2400" dirty="0" err="1" smtClean="0"/>
              <a:t>Iddo</a:t>
            </a:r>
            <a:r>
              <a:rPr lang="en-AU" sz="2400" dirty="0" smtClean="0"/>
              <a:t>, the High Priest and faithful prophet in the Temple of the Lord on the Day of Atonement because he told you not to do evil before the Lord?" </a:t>
            </a:r>
            <a:r>
              <a:rPr lang="en-AU" sz="1300" dirty="0" smtClean="0"/>
              <a:t>Cited with permission from English translation by C.M.M. Brady</a:t>
            </a:r>
          </a:p>
          <a:p>
            <a:pPr algn="ctr">
              <a:buNone/>
            </a:pPr>
            <a:r>
              <a:rPr lang="en-AU" sz="2200" b="1" dirty="0" smtClean="0">
                <a:solidFill>
                  <a:schemeClr val="accent2">
                    <a:lumMod val="50000"/>
                  </a:schemeClr>
                </a:solidFill>
              </a:rPr>
              <a:t>Zechariah’s murder is a witness against those who carried it out – </a:t>
            </a:r>
            <a:r>
              <a:rPr lang="en-AU" sz="2400" b="1" dirty="0" smtClean="0">
                <a:solidFill>
                  <a:schemeClr val="accent2">
                    <a:lumMod val="50000"/>
                  </a:schemeClr>
                </a:solidFill>
              </a:rPr>
              <a:t>their  house would be  left desolate until they say  ‘Blessed is he who comes in the name of the Lord.’ </a:t>
            </a:r>
            <a:r>
              <a:rPr lang="en-AU" sz="2400" dirty="0" smtClean="0"/>
              <a:t>(Matt. 23:38)</a:t>
            </a:r>
            <a:endParaRPr lang="en-AU" sz="2200" dirty="0" smtClean="0"/>
          </a:p>
          <a:p>
            <a:pPr algn="ctr">
              <a:buNone/>
            </a:pPr>
            <a:endParaRPr lang="en-AU" sz="1300" dirty="0" smtClean="0">
              <a:solidFill>
                <a:schemeClr val="accent2">
                  <a:lumMod val="50000"/>
                </a:schemeClr>
              </a:solidFill>
            </a:endParaRPr>
          </a:p>
          <a:p>
            <a:pPr algn="ctr">
              <a:buNone/>
            </a:pPr>
            <a:endParaRPr lang="en-AU" sz="1300" dirty="0" smtClean="0">
              <a:solidFill>
                <a:schemeClr val="accent2">
                  <a:lumMod val="50000"/>
                </a:schemeClr>
              </a:solidFill>
            </a:endParaRPr>
          </a:p>
          <a:p>
            <a:pPr algn="ctr">
              <a:buNone/>
            </a:pPr>
            <a:endParaRPr lang="en-AU" sz="13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552" y="-171400"/>
            <a:ext cx="8229600" cy="1143000"/>
          </a:xfrm>
        </p:spPr>
        <p:txBody>
          <a:bodyPr/>
          <a:lstStyle/>
          <a:p>
            <a:r>
              <a:rPr lang="en-AU" b="1" dirty="0" smtClean="0">
                <a:solidFill>
                  <a:srgbClr val="C00000"/>
                </a:solidFill>
              </a:rPr>
              <a:t>Gates shut or Open?</a:t>
            </a:r>
            <a:endParaRPr lang="en-AU" b="1" dirty="0">
              <a:solidFill>
                <a:srgbClr val="C00000"/>
              </a:solidFill>
            </a:endParaRPr>
          </a:p>
        </p:txBody>
      </p:sp>
      <p:sp>
        <p:nvSpPr>
          <p:cNvPr id="8" name="Text Placeholder 7"/>
          <p:cNvSpPr>
            <a:spLocks noGrp="1"/>
          </p:cNvSpPr>
          <p:nvPr>
            <p:ph type="body" idx="1"/>
          </p:nvPr>
        </p:nvSpPr>
        <p:spPr>
          <a:xfrm>
            <a:off x="467544" y="692696"/>
            <a:ext cx="4040188" cy="474067"/>
          </a:xfrm>
        </p:spPr>
        <p:txBody>
          <a:bodyPr>
            <a:noAutofit/>
          </a:bodyPr>
          <a:lstStyle/>
          <a:p>
            <a:pPr algn="ctr"/>
            <a:r>
              <a:rPr lang="en-AU" sz="3200" dirty="0" smtClean="0">
                <a:solidFill>
                  <a:schemeClr val="accent2">
                    <a:lumMod val="50000"/>
                  </a:schemeClr>
                </a:solidFill>
              </a:rPr>
              <a:t>Nehemiah</a:t>
            </a:r>
            <a:endParaRPr lang="en-AU" sz="3200" dirty="0">
              <a:solidFill>
                <a:schemeClr val="accent2">
                  <a:lumMod val="50000"/>
                </a:schemeClr>
              </a:solidFill>
            </a:endParaRPr>
          </a:p>
        </p:txBody>
      </p:sp>
      <p:sp>
        <p:nvSpPr>
          <p:cNvPr id="9" name="Content Placeholder 8"/>
          <p:cNvSpPr>
            <a:spLocks noGrp="1"/>
          </p:cNvSpPr>
          <p:nvPr>
            <p:ph sz="half" idx="2"/>
          </p:nvPr>
        </p:nvSpPr>
        <p:spPr>
          <a:xfrm>
            <a:off x="179512" y="1124744"/>
            <a:ext cx="4536504" cy="3024336"/>
          </a:xfrm>
        </p:spPr>
        <p:txBody>
          <a:bodyPr>
            <a:normAutofit fontScale="85000" lnSpcReduction="20000"/>
          </a:bodyPr>
          <a:lstStyle/>
          <a:p>
            <a:pPr>
              <a:buNone/>
            </a:pPr>
            <a:r>
              <a:rPr lang="en-AU" dirty="0" smtClean="0"/>
              <a:t>Neh. 13:19  “When evening shadows fell on the gates of Jerusalem before the Sabbath, </a:t>
            </a:r>
            <a:r>
              <a:rPr lang="en-AU" b="1" dirty="0" smtClean="0">
                <a:solidFill>
                  <a:srgbClr val="C00000"/>
                </a:solidFill>
              </a:rPr>
              <a:t>I ordered the doors to be shut</a:t>
            </a:r>
            <a:r>
              <a:rPr lang="en-AU" dirty="0" smtClean="0"/>
              <a:t> and not opened until the Sabbath was over. ...</a:t>
            </a:r>
            <a:r>
              <a:rPr lang="en-AU" baseline="30000" dirty="0" smtClean="0"/>
              <a:t> </a:t>
            </a:r>
            <a:r>
              <a:rPr lang="en-AU" dirty="0" smtClean="0"/>
              <a:t>Once or twice the merchants and sellers of all kinds of goods spent the night outside Jerusalem. But I warned them and said, “Why do you spend the night by the wall? If you do this again, I will arrest you.”</a:t>
            </a:r>
            <a:endParaRPr lang="en-AU" dirty="0"/>
          </a:p>
        </p:txBody>
      </p:sp>
      <p:sp>
        <p:nvSpPr>
          <p:cNvPr id="10" name="Text Placeholder 9"/>
          <p:cNvSpPr>
            <a:spLocks noGrp="1"/>
          </p:cNvSpPr>
          <p:nvPr>
            <p:ph type="body" sz="quarter" idx="3"/>
          </p:nvPr>
        </p:nvSpPr>
        <p:spPr>
          <a:xfrm>
            <a:off x="4644008" y="548680"/>
            <a:ext cx="4041775" cy="639762"/>
          </a:xfrm>
        </p:spPr>
        <p:txBody>
          <a:bodyPr>
            <a:normAutofit/>
          </a:bodyPr>
          <a:lstStyle/>
          <a:p>
            <a:pPr algn="ctr"/>
            <a:r>
              <a:rPr lang="en-AU" sz="3200" dirty="0" smtClean="0">
                <a:solidFill>
                  <a:schemeClr val="accent2">
                    <a:lumMod val="50000"/>
                  </a:schemeClr>
                </a:solidFill>
              </a:rPr>
              <a:t>Malachi/Isaiah</a:t>
            </a:r>
            <a:endParaRPr lang="en-AU" sz="3200" dirty="0">
              <a:solidFill>
                <a:schemeClr val="accent2">
                  <a:lumMod val="50000"/>
                </a:schemeClr>
              </a:solidFill>
            </a:endParaRPr>
          </a:p>
        </p:txBody>
      </p:sp>
      <p:sp>
        <p:nvSpPr>
          <p:cNvPr id="11" name="Content Placeholder 10"/>
          <p:cNvSpPr>
            <a:spLocks noGrp="1"/>
          </p:cNvSpPr>
          <p:nvPr>
            <p:ph sz="quarter" idx="4"/>
          </p:nvPr>
        </p:nvSpPr>
        <p:spPr>
          <a:xfrm>
            <a:off x="4644008" y="1196752"/>
            <a:ext cx="4320480" cy="5661248"/>
          </a:xfrm>
        </p:spPr>
        <p:txBody>
          <a:bodyPr>
            <a:normAutofit fontScale="70000" lnSpcReduction="20000"/>
          </a:bodyPr>
          <a:lstStyle/>
          <a:p>
            <a:pPr>
              <a:buNone/>
            </a:pPr>
            <a:r>
              <a:rPr lang="en-AU" dirty="0" smtClean="0"/>
              <a:t>Mal. 1:10 “</a:t>
            </a:r>
            <a:r>
              <a:rPr lang="en-AU" sz="3400" b="1" dirty="0" smtClean="0">
                <a:solidFill>
                  <a:srgbClr val="C00000"/>
                </a:solidFill>
              </a:rPr>
              <a:t>Among </a:t>
            </a:r>
            <a:r>
              <a:rPr lang="en-AU" sz="4000" b="1" dirty="0" smtClean="0">
                <a:solidFill>
                  <a:srgbClr val="C00000"/>
                </a:solidFill>
              </a:rPr>
              <a:t>you</a:t>
            </a:r>
            <a:r>
              <a:rPr lang="en-AU" sz="3400" b="1" dirty="0" smtClean="0">
                <a:solidFill>
                  <a:srgbClr val="C00000"/>
                </a:solidFill>
              </a:rPr>
              <a:t> </a:t>
            </a:r>
            <a:r>
              <a:rPr lang="en-AU" dirty="0" smtClean="0"/>
              <a:t>the </a:t>
            </a:r>
            <a:r>
              <a:rPr lang="en-AU" sz="2900" b="1" dirty="0" smtClean="0">
                <a:solidFill>
                  <a:srgbClr val="C00000"/>
                </a:solidFill>
              </a:rPr>
              <a:t>doors shall be shut</a:t>
            </a:r>
            <a:r>
              <a:rPr lang="en-AU" dirty="0" smtClean="0"/>
              <a:t>, and </a:t>
            </a:r>
            <a:r>
              <a:rPr lang="en-AU" i="1" dirty="0" smtClean="0"/>
              <a:t>one</a:t>
            </a:r>
            <a:r>
              <a:rPr lang="en-AU" dirty="0" smtClean="0"/>
              <a:t> will not kindle </a:t>
            </a:r>
            <a:r>
              <a:rPr lang="en-AU" i="1" dirty="0" smtClean="0"/>
              <a:t>the fire of</a:t>
            </a:r>
            <a:r>
              <a:rPr lang="en-AU" dirty="0" smtClean="0"/>
              <a:t> mine altar for nothing, I have no pleasure in you, </a:t>
            </a:r>
            <a:r>
              <a:rPr lang="en-AU" dirty="0" err="1" smtClean="0"/>
              <a:t>saith</a:t>
            </a:r>
            <a:r>
              <a:rPr lang="en-AU" dirty="0" smtClean="0"/>
              <a:t> the Lord Almighty, and I will not accept a sacrifice at your hands. 11 For from the rising of the sun even to the going down </a:t>
            </a:r>
            <a:r>
              <a:rPr lang="en-AU" i="1" dirty="0" smtClean="0"/>
              <a:t>thereof</a:t>
            </a:r>
            <a:r>
              <a:rPr lang="en-AU" dirty="0" smtClean="0"/>
              <a:t> </a:t>
            </a:r>
            <a:r>
              <a:rPr lang="en-AU" b="1" dirty="0" smtClean="0">
                <a:solidFill>
                  <a:srgbClr val="C00000"/>
                </a:solidFill>
              </a:rPr>
              <a:t>my name has been glorified among the Gentiles</a:t>
            </a:r>
            <a:r>
              <a:rPr lang="en-AU" dirty="0" smtClean="0"/>
              <a:t>; and in every place incense is offered to my name, and a pure offering: for my name </a:t>
            </a:r>
            <a:r>
              <a:rPr lang="en-AU" sz="2900" b="1" dirty="0" smtClean="0">
                <a:solidFill>
                  <a:srgbClr val="C00000"/>
                </a:solidFill>
              </a:rPr>
              <a:t>IS</a:t>
            </a:r>
            <a:r>
              <a:rPr lang="en-AU" b="1" dirty="0" smtClean="0">
                <a:solidFill>
                  <a:srgbClr val="C00000"/>
                </a:solidFill>
              </a:rPr>
              <a:t> great among the </a:t>
            </a:r>
            <a:r>
              <a:rPr lang="en-AU" sz="2900" b="1" dirty="0" smtClean="0">
                <a:solidFill>
                  <a:srgbClr val="C00000"/>
                </a:solidFill>
              </a:rPr>
              <a:t>Gentiles</a:t>
            </a:r>
            <a:r>
              <a:rPr lang="en-AU" sz="3400" dirty="0" smtClean="0"/>
              <a:t>, </a:t>
            </a:r>
            <a:r>
              <a:rPr lang="en-AU" dirty="0" err="1" smtClean="0"/>
              <a:t>saith</a:t>
            </a:r>
            <a:r>
              <a:rPr lang="en-AU" dirty="0" smtClean="0"/>
              <a:t> the Lord Almighty. ” (Septuagint)</a:t>
            </a:r>
          </a:p>
          <a:p>
            <a:pPr>
              <a:buNone/>
            </a:pPr>
            <a:endParaRPr lang="en-AU" dirty="0" smtClean="0"/>
          </a:p>
          <a:p>
            <a:pPr>
              <a:buNone/>
            </a:pPr>
            <a:r>
              <a:rPr lang="en-AU" dirty="0" smtClean="0"/>
              <a:t>Isaiah 60:10 “</a:t>
            </a:r>
            <a:r>
              <a:rPr lang="en-AU" b="1" dirty="0" smtClean="0">
                <a:solidFill>
                  <a:srgbClr val="C00000"/>
                </a:solidFill>
              </a:rPr>
              <a:t>Foreigners will rebuild your walls</a:t>
            </a:r>
            <a:r>
              <a:rPr lang="en-AU" dirty="0" smtClean="0"/>
              <a:t>, and their kings will serve you...</a:t>
            </a:r>
          </a:p>
          <a:p>
            <a:pPr>
              <a:buNone/>
            </a:pPr>
            <a:r>
              <a:rPr lang="en-AU" baseline="30000" dirty="0" smtClean="0"/>
              <a:t> </a:t>
            </a:r>
            <a:r>
              <a:rPr lang="en-AU" dirty="0" smtClean="0"/>
              <a:t>Your </a:t>
            </a:r>
            <a:r>
              <a:rPr lang="en-AU" b="1" dirty="0" smtClean="0">
                <a:solidFill>
                  <a:srgbClr val="C00000"/>
                </a:solidFill>
              </a:rPr>
              <a:t>gates will always stand open</a:t>
            </a:r>
            <a:r>
              <a:rPr lang="en-AU" dirty="0" smtClean="0"/>
              <a:t>,</a:t>
            </a:r>
            <a:br>
              <a:rPr lang="en-AU" dirty="0" smtClean="0"/>
            </a:br>
            <a:r>
              <a:rPr lang="en-AU" dirty="0" smtClean="0"/>
              <a:t>    they will never be shut, day or night, </a:t>
            </a:r>
          </a:p>
          <a:p>
            <a:pPr>
              <a:buNone/>
            </a:pPr>
            <a:r>
              <a:rPr lang="en-AU" sz="2900" dirty="0" smtClean="0"/>
              <a:t>Matt. 23:13 </a:t>
            </a:r>
            <a:r>
              <a:rPr lang="en-AU" sz="2900" b="1" dirty="0" smtClean="0">
                <a:solidFill>
                  <a:srgbClr val="C00000"/>
                </a:solidFill>
              </a:rPr>
              <a:t>“You shut the door of the kingdom of heaven in people’s faces. </a:t>
            </a:r>
            <a:r>
              <a:rPr lang="en-AU" sz="2900" dirty="0" smtClean="0"/>
              <a:t>You yourselves do not enter, nor will you let those enter who are trying to.”</a:t>
            </a:r>
            <a:endParaRPr lang="en-AU" sz="2900" dirty="0"/>
          </a:p>
        </p:txBody>
      </p:sp>
      <p:pic>
        <p:nvPicPr>
          <p:cNvPr id="12" name="Picture 11" descr="gate.jpg"/>
          <p:cNvPicPr>
            <a:picLocks noChangeAspect="1"/>
          </p:cNvPicPr>
          <p:nvPr/>
        </p:nvPicPr>
        <p:blipFill>
          <a:blip r:embed="rId2" cstate="print"/>
          <a:stretch>
            <a:fillRect/>
          </a:stretch>
        </p:blipFill>
        <p:spPr>
          <a:xfrm>
            <a:off x="1979712" y="3717032"/>
            <a:ext cx="2520280" cy="2904730"/>
          </a:xfrm>
          <a:prstGeom prst="rect">
            <a:avLst/>
          </a:prstGeom>
          <a:effectLst>
            <a:softEdge rad="63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67544" y="332656"/>
            <a:ext cx="8229600" cy="562074"/>
          </a:xfrm>
        </p:spPr>
        <p:txBody>
          <a:bodyPr>
            <a:noAutofit/>
          </a:bodyPr>
          <a:lstStyle/>
          <a:p>
            <a:pPr algn="l"/>
            <a:r>
              <a:rPr lang="en-AU" sz="3600" b="1" dirty="0" smtClean="0">
                <a:solidFill>
                  <a:schemeClr val="accent2">
                    <a:lumMod val="50000"/>
                  </a:schemeClr>
                </a:solidFill>
              </a:rPr>
              <a:t>Nehemiah  built physical walls</a:t>
            </a:r>
            <a:br>
              <a:rPr lang="en-AU" sz="3600" b="1" dirty="0" smtClean="0">
                <a:solidFill>
                  <a:schemeClr val="accent2">
                    <a:lumMod val="50000"/>
                  </a:schemeClr>
                </a:solidFill>
              </a:rPr>
            </a:br>
            <a:r>
              <a:rPr lang="en-AU" sz="3200" b="1" dirty="0" smtClean="0">
                <a:solidFill>
                  <a:schemeClr val="accent2">
                    <a:lumMod val="50000"/>
                  </a:schemeClr>
                </a:solidFill>
              </a:rPr>
              <a:t>God cared about the spiritual ones</a:t>
            </a:r>
            <a:endParaRPr lang="en-AU" sz="3200" b="1" dirty="0">
              <a:solidFill>
                <a:schemeClr val="accent2">
                  <a:lumMod val="50000"/>
                </a:schemeClr>
              </a:solidFill>
            </a:endParaRPr>
          </a:p>
        </p:txBody>
      </p:sp>
      <p:sp>
        <p:nvSpPr>
          <p:cNvPr id="11" name="Content Placeholder 10"/>
          <p:cNvSpPr>
            <a:spLocks noGrp="1"/>
          </p:cNvSpPr>
          <p:nvPr>
            <p:ph sz="half" idx="1"/>
          </p:nvPr>
        </p:nvSpPr>
        <p:spPr>
          <a:xfrm>
            <a:off x="251520" y="1241376"/>
            <a:ext cx="4464496" cy="5616624"/>
          </a:xfrm>
        </p:spPr>
        <p:txBody>
          <a:bodyPr>
            <a:noAutofit/>
          </a:bodyPr>
          <a:lstStyle/>
          <a:p>
            <a:pPr>
              <a:buNone/>
            </a:pPr>
            <a:r>
              <a:rPr lang="en-AU" sz="2000" b="1" dirty="0" smtClean="0">
                <a:solidFill>
                  <a:schemeClr val="accent2">
                    <a:lumMod val="50000"/>
                  </a:schemeClr>
                </a:solidFill>
              </a:rPr>
              <a:t>Ne. 1:3-4 “The wall of Jerusalem is broken down, and its gates have been burned with fire. ”  When I heard these things, I sat down and wept. For some days I </a:t>
            </a:r>
            <a:r>
              <a:rPr lang="en-AU" sz="2000" b="1" dirty="0" smtClean="0">
                <a:solidFill>
                  <a:schemeClr val="accent4">
                    <a:lumMod val="75000"/>
                  </a:schemeClr>
                </a:solidFill>
              </a:rPr>
              <a:t>mourned and fasted </a:t>
            </a:r>
            <a:r>
              <a:rPr lang="en-AU" sz="2000" b="1" dirty="0" smtClean="0">
                <a:solidFill>
                  <a:schemeClr val="accent2">
                    <a:lumMod val="50000"/>
                  </a:schemeClr>
                </a:solidFill>
              </a:rPr>
              <a:t>and prayed before the God of heaven.” </a:t>
            </a:r>
          </a:p>
          <a:p>
            <a:pPr>
              <a:buNone/>
            </a:pPr>
            <a:r>
              <a:rPr lang="en-AU" sz="2000" b="1" dirty="0" smtClean="0">
                <a:solidFill>
                  <a:srgbClr val="C00000"/>
                </a:solidFill>
              </a:rPr>
              <a:t>COMPARE TO</a:t>
            </a:r>
          </a:p>
          <a:p>
            <a:pPr>
              <a:buNone/>
            </a:pPr>
            <a:r>
              <a:rPr lang="en-AU" sz="2000" dirty="0" smtClean="0"/>
              <a:t> Isaiah 58:5 “Is not this the kind </a:t>
            </a:r>
            <a:r>
              <a:rPr lang="en-AU" sz="2000" b="1" dirty="0" smtClean="0">
                <a:solidFill>
                  <a:schemeClr val="accent4">
                    <a:lumMod val="75000"/>
                  </a:schemeClr>
                </a:solidFill>
              </a:rPr>
              <a:t>of fasting </a:t>
            </a:r>
            <a:r>
              <a:rPr lang="en-AU" sz="2000" b="1" dirty="0" smtClean="0">
                <a:solidFill>
                  <a:srgbClr val="C00000"/>
                </a:solidFill>
              </a:rPr>
              <a:t>I have chosen</a:t>
            </a:r>
            <a:r>
              <a:rPr lang="en-AU" sz="2000" dirty="0" smtClean="0"/>
              <a:t>: to loose the chains of injustice and untie the cords of the yoke, to set the oppressed free and break every yoke? </a:t>
            </a:r>
            <a:r>
              <a:rPr lang="en-AU" sz="2000" baseline="30000" dirty="0" smtClean="0"/>
              <a:t> </a:t>
            </a:r>
            <a:r>
              <a:rPr lang="en-AU" sz="2000" dirty="0" smtClean="0"/>
              <a:t>Is it not to share your food with the hungry and to provide the poor wanderer with shelter</a:t>
            </a:r>
            <a:r>
              <a:rPr lang="en-AU" sz="2000" baseline="30000" dirty="0" smtClean="0"/>
              <a:t> </a:t>
            </a:r>
            <a:r>
              <a:rPr lang="en-AU" sz="2000" dirty="0" smtClean="0"/>
              <a:t>, when you see the naked, to clothe them?”</a:t>
            </a:r>
            <a:br>
              <a:rPr lang="en-AU" sz="2000" dirty="0" smtClean="0"/>
            </a:br>
            <a:r>
              <a:rPr lang="en-AU" sz="2000" dirty="0" smtClean="0"/>
              <a:t>    </a:t>
            </a:r>
          </a:p>
          <a:p>
            <a:pPr>
              <a:buNone/>
            </a:pPr>
            <a:endParaRPr lang="en-AU" sz="2000" b="1" dirty="0" smtClean="0">
              <a:solidFill>
                <a:schemeClr val="accent2">
                  <a:lumMod val="50000"/>
                </a:schemeClr>
              </a:solidFill>
            </a:endParaRPr>
          </a:p>
        </p:txBody>
      </p:sp>
      <p:sp>
        <p:nvSpPr>
          <p:cNvPr id="12" name="Content Placeholder 11"/>
          <p:cNvSpPr>
            <a:spLocks noGrp="1"/>
          </p:cNvSpPr>
          <p:nvPr>
            <p:ph sz="half" idx="2"/>
          </p:nvPr>
        </p:nvSpPr>
        <p:spPr>
          <a:xfrm>
            <a:off x="4788024" y="2636912"/>
            <a:ext cx="4038600" cy="5400600"/>
          </a:xfrm>
        </p:spPr>
        <p:txBody>
          <a:bodyPr>
            <a:normAutofit fontScale="70000" lnSpcReduction="20000"/>
          </a:bodyPr>
          <a:lstStyle/>
          <a:p>
            <a:pPr>
              <a:buNone/>
            </a:pPr>
            <a:r>
              <a:rPr lang="en-AU" dirty="0" smtClean="0"/>
              <a:t>Ezek.  22:29 “</a:t>
            </a:r>
            <a:r>
              <a:rPr lang="en-AU" b="1" dirty="0" smtClean="0">
                <a:solidFill>
                  <a:srgbClr val="C00000"/>
                </a:solidFill>
              </a:rPr>
              <a:t>They oppress the poor and needy and mistreat the foreigner, denying them justice. </a:t>
            </a:r>
          </a:p>
          <a:p>
            <a:pPr>
              <a:buNone/>
            </a:pPr>
            <a:r>
              <a:rPr lang="en-AU" b="1" dirty="0" smtClean="0">
                <a:solidFill>
                  <a:srgbClr val="C00000"/>
                </a:solidFill>
              </a:rPr>
              <a:t>I looked for someone among them who would build up the wall</a:t>
            </a:r>
            <a:r>
              <a:rPr lang="en-AU" dirty="0" smtClean="0"/>
              <a:t> and stand before me in the gap on behalf of the land so I would not have to destroy it, but I found no one.”</a:t>
            </a:r>
          </a:p>
          <a:p>
            <a:pPr algn="ctr">
              <a:buNone/>
            </a:pPr>
            <a:r>
              <a:rPr lang="en-AU" b="1" dirty="0" smtClean="0">
                <a:solidFill>
                  <a:schemeClr val="accent2">
                    <a:lumMod val="50000"/>
                  </a:schemeClr>
                </a:solidFill>
                <a:latin typeface="Calligraph421 BT" pitchFamily="66" charset="0"/>
              </a:rPr>
              <a:t>WHAT COULD HAVE BEEN  - AND WILL BE</a:t>
            </a:r>
            <a:endParaRPr lang="en-AU" dirty="0" smtClean="0"/>
          </a:p>
          <a:p>
            <a:pPr>
              <a:buNone/>
            </a:pPr>
            <a:r>
              <a:rPr lang="en-AU" sz="2400" dirty="0" smtClean="0"/>
              <a:t>Zech 2:4 ‘Jerusalem will be a </a:t>
            </a:r>
            <a:r>
              <a:rPr lang="en-AU" sz="2400" b="1" dirty="0" smtClean="0">
                <a:solidFill>
                  <a:srgbClr val="C00000"/>
                </a:solidFill>
              </a:rPr>
              <a:t>city without walls </a:t>
            </a:r>
            <a:r>
              <a:rPr lang="en-AU" sz="2400" dirty="0" smtClean="0"/>
              <a:t>because of the great number of people and animals in it. </a:t>
            </a:r>
            <a:r>
              <a:rPr lang="en-AU" sz="2400" baseline="30000" dirty="0" smtClean="0"/>
              <a:t> </a:t>
            </a:r>
            <a:r>
              <a:rPr lang="en-AU" sz="2400" dirty="0" smtClean="0"/>
              <a:t>And I myself will be a wall of fire around it,’ declares the </a:t>
            </a:r>
            <a:r>
              <a:rPr lang="en-AU" sz="2400" cap="small" dirty="0" smtClean="0"/>
              <a:t>Lord</a:t>
            </a:r>
            <a:r>
              <a:rPr lang="en-AU" sz="2400" dirty="0" smtClean="0"/>
              <a:t>, ‘and I will be its glory within.’ </a:t>
            </a:r>
            <a:r>
              <a:rPr lang="en-AU" dirty="0" smtClean="0"/>
              <a:t/>
            </a:r>
            <a:br>
              <a:rPr lang="en-AU" dirty="0" smtClean="0"/>
            </a:br>
            <a:r>
              <a:rPr lang="en-AU" dirty="0" smtClean="0"/>
              <a:t/>
            </a:r>
            <a:br>
              <a:rPr lang="en-AU" dirty="0" smtClean="0"/>
            </a:br>
            <a:r>
              <a:rPr lang="en-AU" dirty="0" smtClean="0"/>
              <a:t/>
            </a:r>
            <a:br>
              <a:rPr lang="en-AU" dirty="0" smtClean="0"/>
            </a:br>
            <a:endParaRPr lang="en-AU" dirty="0"/>
          </a:p>
        </p:txBody>
      </p:sp>
      <p:pic>
        <p:nvPicPr>
          <p:cNvPr id="13" name="Picture 12" descr="wall ezra.jpg"/>
          <p:cNvPicPr>
            <a:picLocks noChangeAspect="1"/>
          </p:cNvPicPr>
          <p:nvPr/>
        </p:nvPicPr>
        <p:blipFill>
          <a:blip r:embed="rId2" cstate="print"/>
          <a:stretch>
            <a:fillRect/>
          </a:stretch>
        </p:blipFill>
        <p:spPr>
          <a:xfrm>
            <a:off x="6660232" y="-243408"/>
            <a:ext cx="2195736" cy="2816031"/>
          </a:xfrm>
          <a:prstGeom prst="rect">
            <a:avLst/>
          </a:prstGeom>
          <a:effectLst>
            <a:softEdge rad="1270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dirty="0" smtClean="0">
                <a:solidFill>
                  <a:schemeClr val="accent2">
                    <a:lumMod val="50000"/>
                  </a:schemeClr>
                </a:solidFill>
                <a:latin typeface="Calligraph421 BT" pitchFamily="66" charset="0"/>
              </a:rPr>
              <a:t>The Way We Worship</a:t>
            </a:r>
            <a:br>
              <a:rPr lang="en-AU" b="1" dirty="0" smtClean="0">
                <a:solidFill>
                  <a:schemeClr val="accent2">
                    <a:lumMod val="50000"/>
                  </a:schemeClr>
                </a:solidFill>
                <a:latin typeface="Calligraph421 BT" pitchFamily="66" charset="0"/>
              </a:rPr>
            </a:br>
            <a:r>
              <a:rPr lang="en-AU" b="1" dirty="0" smtClean="0">
                <a:solidFill>
                  <a:schemeClr val="accent2">
                    <a:lumMod val="50000"/>
                  </a:schemeClr>
                </a:solidFill>
                <a:latin typeface="Calligraph421 BT" pitchFamily="66" charset="0"/>
              </a:rPr>
              <a:t>- Last Events of Old Testament</a:t>
            </a:r>
            <a:endParaRPr lang="en-AU" b="1" dirty="0">
              <a:solidFill>
                <a:schemeClr val="accent2">
                  <a:lumMod val="50000"/>
                </a:schemeClr>
              </a:solidFill>
              <a:latin typeface="Calligraph421 BT" pitchFamily="66" charset="0"/>
            </a:endParaRPr>
          </a:p>
        </p:txBody>
      </p:sp>
      <p:pic>
        <p:nvPicPr>
          <p:cNvPr id="6" name="Content Placeholder 5" descr="Chronological circled.gif"/>
          <p:cNvPicPr>
            <a:picLocks noGrp="1" noChangeAspect="1"/>
          </p:cNvPicPr>
          <p:nvPr>
            <p:ph idx="1"/>
          </p:nvPr>
        </p:nvPicPr>
        <p:blipFill>
          <a:blip r:embed="rId2" cstate="print"/>
          <a:stretch>
            <a:fillRect/>
          </a:stretch>
        </p:blipFill>
        <p:spPr>
          <a:xfrm>
            <a:off x="971600" y="1600200"/>
            <a:ext cx="7392447" cy="52578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78098"/>
          </a:xfrm>
        </p:spPr>
        <p:txBody>
          <a:bodyPr>
            <a:noAutofit/>
          </a:bodyPr>
          <a:lstStyle/>
          <a:p>
            <a:r>
              <a:rPr lang="en-AU" sz="2800" b="1" dirty="0" smtClean="0">
                <a:solidFill>
                  <a:srgbClr val="C00000"/>
                </a:solidFill>
                <a:latin typeface="Calligraph421 BT" pitchFamily="66" charset="0"/>
              </a:rPr>
              <a:t>People Ezra &amp; Nehemiah </a:t>
            </a:r>
            <a:r>
              <a:rPr lang="en-AU" sz="4000" b="1" dirty="0" smtClean="0">
                <a:solidFill>
                  <a:srgbClr val="C00000"/>
                </a:solidFill>
                <a:latin typeface="Calligraph421 BT" pitchFamily="66" charset="0"/>
              </a:rPr>
              <a:t/>
            </a:r>
            <a:br>
              <a:rPr lang="en-AU" sz="4000" b="1" dirty="0" smtClean="0">
                <a:solidFill>
                  <a:srgbClr val="C00000"/>
                </a:solidFill>
                <a:latin typeface="Calligraph421 BT" pitchFamily="66" charset="0"/>
              </a:rPr>
            </a:br>
            <a:r>
              <a:rPr lang="en-AU" sz="4000" b="1" dirty="0" smtClean="0">
                <a:solidFill>
                  <a:srgbClr val="C00000"/>
                </a:solidFill>
                <a:latin typeface="Calligraph421 BT" pitchFamily="66" charset="0"/>
              </a:rPr>
              <a:t>Perceived as Enemies</a:t>
            </a:r>
            <a:endParaRPr lang="en-AU" sz="4000" b="1" dirty="0">
              <a:solidFill>
                <a:srgbClr val="C00000"/>
              </a:solidFill>
              <a:latin typeface="Calligraph421 BT" pitchFamily="66" charset="0"/>
            </a:endParaRPr>
          </a:p>
        </p:txBody>
      </p:sp>
      <p:sp>
        <p:nvSpPr>
          <p:cNvPr id="3" name="Content Placeholder 2"/>
          <p:cNvSpPr>
            <a:spLocks noGrp="1"/>
          </p:cNvSpPr>
          <p:nvPr>
            <p:ph sz="half" idx="1"/>
          </p:nvPr>
        </p:nvSpPr>
        <p:spPr>
          <a:xfrm>
            <a:off x="323528" y="1196752"/>
            <a:ext cx="4182616" cy="5976664"/>
          </a:xfrm>
        </p:spPr>
        <p:txBody>
          <a:bodyPr>
            <a:normAutofit/>
          </a:bodyPr>
          <a:lstStyle/>
          <a:p>
            <a:pPr>
              <a:buNone/>
            </a:pPr>
            <a:r>
              <a:rPr lang="en-AU" sz="1800" dirty="0" err="1" smtClean="0"/>
              <a:t>Rehum</a:t>
            </a:r>
            <a:r>
              <a:rPr lang="en-AU" sz="1800" dirty="0" smtClean="0"/>
              <a:t> the commanding officer (</a:t>
            </a:r>
            <a:r>
              <a:rPr lang="en-AU" sz="1800" b="1" dirty="0" smtClean="0">
                <a:solidFill>
                  <a:srgbClr val="C00000"/>
                </a:solidFill>
              </a:rPr>
              <a:t>Governor Samaria</a:t>
            </a:r>
            <a:r>
              <a:rPr lang="en-AU" sz="1800" dirty="0" smtClean="0"/>
              <a:t>), </a:t>
            </a:r>
            <a:r>
              <a:rPr lang="en-AU" sz="1800" dirty="0" err="1" smtClean="0"/>
              <a:t>Shimshai</a:t>
            </a:r>
            <a:r>
              <a:rPr lang="en-AU" sz="1800" dirty="0" smtClean="0"/>
              <a:t> the secretary, the rest of their associates  -the judges, officials and administrators over the people from Persia, </a:t>
            </a:r>
            <a:r>
              <a:rPr lang="en-AU" sz="1800" dirty="0" err="1" smtClean="0"/>
              <a:t>Uruk</a:t>
            </a:r>
            <a:r>
              <a:rPr lang="en-AU" sz="1800" dirty="0" smtClean="0"/>
              <a:t> and Babylon, the </a:t>
            </a:r>
            <a:r>
              <a:rPr lang="en-AU" sz="1800" dirty="0" err="1" smtClean="0"/>
              <a:t>Elamites</a:t>
            </a:r>
            <a:r>
              <a:rPr lang="en-AU" sz="1800" dirty="0" smtClean="0"/>
              <a:t> of Susa, </a:t>
            </a:r>
            <a:r>
              <a:rPr lang="en-AU" sz="1800" baseline="30000" dirty="0" smtClean="0"/>
              <a:t> </a:t>
            </a:r>
            <a:r>
              <a:rPr lang="en-AU" sz="1800" dirty="0" smtClean="0"/>
              <a:t>and the other people deported and </a:t>
            </a:r>
            <a:r>
              <a:rPr lang="en-AU" sz="1800" b="1" dirty="0" smtClean="0">
                <a:solidFill>
                  <a:srgbClr val="C00000"/>
                </a:solidFill>
              </a:rPr>
              <a:t>settled in the city of Samaria</a:t>
            </a:r>
            <a:r>
              <a:rPr lang="en-AU" sz="1800" dirty="0" smtClean="0"/>
              <a:t>. </a:t>
            </a:r>
            <a:r>
              <a:rPr lang="en-AU" sz="1600" dirty="0" smtClean="0"/>
              <a:t>Ezra 4:9-10</a:t>
            </a:r>
          </a:p>
          <a:p>
            <a:pPr>
              <a:buNone/>
            </a:pPr>
            <a:r>
              <a:rPr lang="en-AU" sz="1800" dirty="0" smtClean="0"/>
              <a:t>Daughters of Canaanites, Hittites, </a:t>
            </a:r>
            <a:r>
              <a:rPr lang="en-AU" sz="1800" dirty="0" err="1" smtClean="0"/>
              <a:t>Perizzites</a:t>
            </a:r>
            <a:r>
              <a:rPr lang="en-AU" sz="1800" dirty="0" smtClean="0"/>
              <a:t>, </a:t>
            </a:r>
            <a:r>
              <a:rPr lang="en-AU" sz="1800" dirty="0" err="1" smtClean="0"/>
              <a:t>Jebusites</a:t>
            </a:r>
            <a:r>
              <a:rPr lang="en-AU" sz="1800" dirty="0" smtClean="0"/>
              <a:t>, Ammonites, Moabites, Egyptians and Amorites.  Ezra 9:1</a:t>
            </a:r>
          </a:p>
          <a:p>
            <a:pPr>
              <a:buNone/>
            </a:pPr>
            <a:r>
              <a:rPr lang="en-AU" sz="1800" dirty="0" err="1" smtClean="0"/>
              <a:t>Sanballat</a:t>
            </a:r>
            <a:r>
              <a:rPr lang="en-AU" sz="1800" dirty="0" smtClean="0"/>
              <a:t> the </a:t>
            </a:r>
            <a:r>
              <a:rPr lang="en-AU" sz="1800" dirty="0" err="1" smtClean="0"/>
              <a:t>Horonite</a:t>
            </a:r>
            <a:r>
              <a:rPr lang="en-AU" sz="1800" dirty="0" smtClean="0"/>
              <a:t> (Moabite), </a:t>
            </a:r>
            <a:r>
              <a:rPr lang="en-AU" sz="1800" dirty="0" err="1" smtClean="0"/>
              <a:t>Tobiah</a:t>
            </a:r>
            <a:r>
              <a:rPr lang="en-AU" sz="1800" dirty="0" smtClean="0"/>
              <a:t> the Ammonite official and </a:t>
            </a:r>
            <a:r>
              <a:rPr lang="en-AU" sz="1800" dirty="0" err="1" smtClean="0"/>
              <a:t>Geshem</a:t>
            </a:r>
            <a:r>
              <a:rPr lang="en-AU" sz="1800" dirty="0" smtClean="0"/>
              <a:t> the Arab.  Neh. 2:19</a:t>
            </a:r>
          </a:p>
          <a:p>
            <a:pPr>
              <a:buNone/>
            </a:pPr>
            <a:r>
              <a:rPr lang="en-AU" sz="1800" dirty="0" smtClean="0"/>
              <a:t>The Arabs, the Ammonites and the people of Ashdod. Neh. 4:7</a:t>
            </a:r>
          </a:p>
          <a:p>
            <a:pPr>
              <a:buNone/>
            </a:pPr>
            <a:r>
              <a:rPr lang="en-AU" sz="1800" dirty="0" smtClean="0"/>
              <a:t>Prophetess </a:t>
            </a:r>
            <a:r>
              <a:rPr lang="en-AU" sz="1800" dirty="0" err="1" smtClean="0"/>
              <a:t>Noadiah</a:t>
            </a:r>
            <a:r>
              <a:rPr lang="en-AU" sz="1800" dirty="0" smtClean="0"/>
              <a:t> and the other prophets.  Neh. 6:15</a:t>
            </a:r>
          </a:p>
          <a:p>
            <a:pPr>
              <a:buNone/>
            </a:pPr>
            <a:endParaRPr lang="en-AU" sz="1800" dirty="0" smtClean="0"/>
          </a:p>
        </p:txBody>
      </p:sp>
      <p:sp>
        <p:nvSpPr>
          <p:cNvPr id="4" name="Content Placeholder 3"/>
          <p:cNvSpPr>
            <a:spLocks noGrp="1"/>
          </p:cNvSpPr>
          <p:nvPr>
            <p:ph sz="half" idx="2"/>
          </p:nvPr>
        </p:nvSpPr>
        <p:spPr>
          <a:xfrm>
            <a:off x="4499992" y="1124744"/>
            <a:ext cx="4460304" cy="5976664"/>
          </a:xfrm>
        </p:spPr>
        <p:txBody>
          <a:bodyPr>
            <a:normAutofit/>
          </a:bodyPr>
          <a:lstStyle/>
          <a:p>
            <a:pPr>
              <a:buNone/>
            </a:pPr>
            <a:r>
              <a:rPr lang="en-AU" sz="1800" dirty="0" smtClean="0"/>
              <a:t>The nobles of Judah who kept reporting the good deeds of </a:t>
            </a:r>
            <a:r>
              <a:rPr lang="en-AU" sz="1800" dirty="0" err="1" smtClean="0"/>
              <a:t>Tobiah</a:t>
            </a:r>
            <a:r>
              <a:rPr lang="en-AU" sz="1800" dirty="0" smtClean="0"/>
              <a:t>. Neh. 6:14</a:t>
            </a:r>
          </a:p>
          <a:p>
            <a:pPr>
              <a:buNone/>
            </a:pPr>
            <a:r>
              <a:rPr lang="en-AU" sz="1800" dirty="0" smtClean="0"/>
              <a:t>Those who could not find family records were considered unclean. Neh. 7:64</a:t>
            </a:r>
          </a:p>
          <a:p>
            <a:pPr>
              <a:buNone/>
            </a:pPr>
            <a:r>
              <a:rPr lang="en-AU" sz="1800" b="1" dirty="0" smtClean="0">
                <a:solidFill>
                  <a:srgbClr val="C00000"/>
                </a:solidFill>
              </a:rPr>
              <a:t>ALL FOREIGNERS </a:t>
            </a:r>
            <a:r>
              <a:rPr lang="en-AU" sz="1800" dirty="0" smtClean="0"/>
              <a:t>Neh. 9:2</a:t>
            </a:r>
          </a:p>
          <a:p>
            <a:pPr>
              <a:buNone/>
            </a:pPr>
            <a:r>
              <a:rPr lang="en-AU" sz="1800" dirty="0" smtClean="0"/>
              <a:t>People from Tyre who lived in Jerusalem. Neh. 13:16</a:t>
            </a:r>
          </a:p>
          <a:p>
            <a:pPr>
              <a:buNone/>
            </a:pPr>
            <a:r>
              <a:rPr lang="en-AU" sz="1800" dirty="0" smtClean="0"/>
              <a:t>Foreign women Neh. 13:27</a:t>
            </a:r>
          </a:p>
          <a:p>
            <a:pPr>
              <a:buNone/>
            </a:pPr>
            <a:r>
              <a:rPr lang="en-AU" sz="1800" dirty="0" smtClean="0"/>
              <a:t>Son of </a:t>
            </a:r>
            <a:r>
              <a:rPr lang="en-AU" sz="1800" dirty="0" err="1" smtClean="0"/>
              <a:t>Joiada</a:t>
            </a:r>
            <a:r>
              <a:rPr lang="en-AU" sz="1800" dirty="0" smtClean="0"/>
              <a:t> son of </a:t>
            </a:r>
            <a:r>
              <a:rPr lang="en-AU" sz="1800" dirty="0" err="1" smtClean="0"/>
              <a:t>Eliashib</a:t>
            </a:r>
            <a:r>
              <a:rPr lang="en-AU" sz="1800" dirty="0" smtClean="0"/>
              <a:t> the high priest who was son-in-law to </a:t>
            </a:r>
            <a:r>
              <a:rPr lang="en-AU" sz="1800" dirty="0" err="1" smtClean="0"/>
              <a:t>Sanballat</a:t>
            </a:r>
            <a:r>
              <a:rPr lang="en-AU" sz="1800" dirty="0" smtClean="0"/>
              <a:t> the </a:t>
            </a:r>
            <a:r>
              <a:rPr lang="en-AU" sz="1800" dirty="0" err="1" smtClean="0"/>
              <a:t>Horonite</a:t>
            </a:r>
            <a:r>
              <a:rPr lang="en-AU" sz="1800" dirty="0" smtClean="0"/>
              <a:t>. Neh. 13:28</a:t>
            </a:r>
          </a:p>
          <a:p>
            <a:pPr>
              <a:buNone/>
            </a:pPr>
            <a:r>
              <a:rPr lang="en-AU" sz="2000" b="1" dirty="0" smtClean="0">
                <a:solidFill>
                  <a:schemeClr val="accent2">
                    <a:lumMod val="50000"/>
                  </a:schemeClr>
                </a:solidFill>
                <a:latin typeface="+mj-lt"/>
              </a:rPr>
              <a:t>“Thus cleansed I them from all strangers”  </a:t>
            </a:r>
            <a:r>
              <a:rPr lang="en-AU" sz="1800" dirty="0" smtClean="0"/>
              <a:t>Neh. 13:30</a:t>
            </a:r>
          </a:p>
          <a:p>
            <a:pPr>
              <a:buNone/>
            </a:pPr>
            <a:r>
              <a:rPr lang="en-AU" sz="1800" b="1" dirty="0" smtClean="0">
                <a:solidFill>
                  <a:srgbClr val="C00000"/>
                </a:solidFill>
                <a:latin typeface="Calligraph421 BT" pitchFamily="66" charset="0"/>
              </a:rPr>
              <a:t>WE ARE NOT TOLD THAT</a:t>
            </a:r>
          </a:p>
          <a:p>
            <a:pPr>
              <a:buNone/>
            </a:pPr>
            <a:r>
              <a:rPr lang="en-AU" sz="1800" b="1" dirty="0" smtClean="0">
                <a:solidFill>
                  <a:srgbClr val="C00000"/>
                </a:solidFill>
                <a:latin typeface="Calligraph421 BT" pitchFamily="66" charset="0"/>
              </a:rPr>
              <a:t>GOD REGARDED THESE PEOPLE AS ENEMIES and to do so contradicts other Bible teachings</a:t>
            </a:r>
          </a:p>
          <a:p>
            <a:pPr>
              <a:buNone/>
            </a:pPr>
            <a:endParaRPr lang="en-AU" sz="1800" dirty="0" smtClean="0"/>
          </a:p>
          <a:p>
            <a:pPr>
              <a:buNone/>
            </a:pPr>
            <a:endParaRPr lang="en-AU" sz="1800" dirty="0" smtClean="0"/>
          </a:p>
          <a:p>
            <a:pPr>
              <a:buNone/>
            </a:pPr>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AU" b="1" dirty="0" smtClean="0">
                <a:solidFill>
                  <a:srgbClr val="C00000"/>
                </a:solidFill>
                <a:effectLst>
                  <a:outerShdw blurRad="50800" dist="38100" dir="18900000" algn="bl" rotWithShape="0">
                    <a:prstClr val="black">
                      <a:alpha val="40000"/>
                    </a:prstClr>
                  </a:outerShdw>
                </a:effectLst>
                <a:latin typeface="Calligraph421 BT" pitchFamily="66" charset="0"/>
              </a:rPr>
              <a:t>THE LORD’S TABLE</a:t>
            </a:r>
            <a:endParaRPr lang="en-AU" b="1" dirty="0">
              <a:solidFill>
                <a:srgbClr val="C00000"/>
              </a:solidFill>
              <a:effectLst>
                <a:outerShdw blurRad="50800" dist="38100" dir="18900000" algn="bl" rotWithShape="0">
                  <a:prstClr val="black">
                    <a:alpha val="40000"/>
                  </a:prstClr>
                </a:outerShdw>
              </a:effectLst>
              <a:latin typeface="Calligraph421 BT" pitchFamily="66" charset="0"/>
            </a:endParaRPr>
          </a:p>
        </p:txBody>
      </p:sp>
      <p:sp>
        <p:nvSpPr>
          <p:cNvPr id="3" name="Content Placeholder 2"/>
          <p:cNvSpPr>
            <a:spLocks noGrp="1"/>
          </p:cNvSpPr>
          <p:nvPr>
            <p:ph sz="half" idx="1"/>
          </p:nvPr>
        </p:nvSpPr>
        <p:spPr>
          <a:xfrm>
            <a:off x="179512" y="1124744"/>
            <a:ext cx="4644008" cy="4525963"/>
          </a:xfrm>
        </p:spPr>
        <p:txBody>
          <a:bodyPr>
            <a:normAutofit fontScale="70000" lnSpcReduction="20000"/>
          </a:bodyPr>
          <a:lstStyle/>
          <a:p>
            <a:pPr algn="ctr">
              <a:buNone/>
            </a:pPr>
            <a:r>
              <a:rPr lang="en-AU" b="1" dirty="0" smtClean="0">
                <a:solidFill>
                  <a:schemeClr val="accent2">
                    <a:lumMod val="50000"/>
                  </a:schemeClr>
                </a:solidFill>
              </a:rPr>
              <a:t> </a:t>
            </a:r>
            <a:r>
              <a:rPr lang="en-AU" b="1" dirty="0" err="1" smtClean="0">
                <a:solidFill>
                  <a:schemeClr val="accent2">
                    <a:lumMod val="50000"/>
                  </a:schemeClr>
                </a:solidFill>
              </a:rPr>
              <a:t>Nehamiah</a:t>
            </a:r>
            <a:r>
              <a:rPr lang="en-AU" b="1" dirty="0" smtClean="0">
                <a:solidFill>
                  <a:schemeClr val="accent2">
                    <a:lumMod val="50000"/>
                  </a:schemeClr>
                </a:solidFill>
              </a:rPr>
              <a:t> said the Lord’s table was defiled by foreigners....</a:t>
            </a:r>
          </a:p>
          <a:p>
            <a:pPr algn="ctr">
              <a:buNone/>
            </a:pPr>
            <a:r>
              <a:rPr lang="en-AU" dirty="0" err="1" smtClean="0"/>
              <a:t>Neh</a:t>
            </a:r>
            <a:r>
              <a:rPr lang="en-AU" dirty="0" smtClean="0"/>
              <a:t> 13:6 </a:t>
            </a:r>
            <a:r>
              <a:rPr lang="en-AU" b="1" dirty="0" smtClean="0">
                <a:solidFill>
                  <a:schemeClr val="accent2">
                    <a:lumMod val="50000"/>
                  </a:schemeClr>
                </a:solidFill>
              </a:rPr>
              <a:t>Here I learned about the evil thing </a:t>
            </a:r>
            <a:r>
              <a:rPr lang="en-AU" b="1" dirty="0" err="1" smtClean="0">
                <a:solidFill>
                  <a:schemeClr val="accent2">
                    <a:lumMod val="50000"/>
                  </a:schemeClr>
                </a:solidFill>
              </a:rPr>
              <a:t>Eliashib</a:t>
            </a:r>
            <a:r>
              <a:rPr lang="en-AU" b="1" dirty="0" smtClean="0">
                <a:solidFill>
                  <a:schemeClr val="accent2">
                    <a:lumMod val="50000"/>
                  </a:schemeClr>
                </a:solidFill>
              </a:rPr>
              <a:t> had done in providing </a:t>
            </a:r>
            <a:r>
              <a:rPr lang="en-AU" b="1" dirty="0" err="1" smtClean="0">
                <a:solidFill>
                  <a:schemeClr val="accent2">
                    <a:lumMod val="50000"/>
                  </a:schemeClr>
                </a:solidFill>
              </a:rPr>
              <a:t>Tobiah</a:t>
            </a:r>
            <a:r>
              <a:rPr lang="en-AU" b="1" dirty="0" smtClean="0">
                <a:solidFill>
                  <a:schemeClr val="accent2">
                    <a:lumMod val="50000"/>
                  </a:schemeClr>
                </a:solidFill>
              </a:rPr>
              <a:t> </a:t>
            </a:r>
            <a:r>
              <a:rPr lang="en-AU" b="1" dirty="0" smtClean="0">
                <a:solidFill>
                  <a:srgbClr val="C00000"/>
                </a:solidFill>
              </a:rPr>
              <a:t>a room in the courts of the house of God. </a:t>
            </a:r>
            <a:r>
              <a:rPr lang="en-AU" baseline="30000" dirty="0" smtClean="0"/>
              <a:t> </a:t>
            </a:r>
            <a:r>
              <a:rPr lang="en-AU" dirty="0" smtClean="0"/>
              <a:t>I was greatly displeased and threw all </a:t>
            </a:r>
            <a:r>
              <a:rPr lang="en-AU" dirty="0" err="1" smtClean="0"/>
              <a:t>Tobiah’s</a:t>
            </a:r>
            <a:r>
              <a:rPr lang="en-AU" dirty="0" smtClean="0"/>
              <a:t> household goods out of the room. </a:t>
            </a:r>
            <a:r>
              <a:rPr lang="en-AU" sz="3200" b="1" baseline="30000" dirty="0" smtClean="0">
                <a:solidFill>
                  <a:srgbClr val="C00000"/>
                </a:solidFill>
              </a:rPr>
              <a:t> </a:t>
            </a:r>
            <a:r>
              <a:rPr lang="en-AU" sz="3200" b="1" dirty="0" smtClean="0">
                <a:solidFill>
                  <a:srgbClr val="C00000"/>
                </a:solidFill>
              </a:rPr>
              <a:t>I gave orders to purify the rooms... </a:t>
            </a:r>
            <a:r>
              <a:rPr lang="en-AU" sz="2400" dirty="0" smtClean="0"/>
              <a:t>So I purified the priests and the Levites of everything foreign, and assigned them duties, each to his own task. </a:t>
            </a:r>
            <a:r>
              <a:rPr lang="en-AU" sz="2400" baseline="30000" dirty="0" smtClean="0"/>
              <a:t> </a:t>
            </a:r>
            <a:r>
              <a:rPr lang="en-AU" sz="2400" dirty="0" smtClean="0"/>
              <a:t>I also made provision for contributions of wood at designated times”</a:t>
            </a:r>
            <a:endParaRPr lang="en-AU" sz="3200" b="1" dirty="0" smtClean="0">
              <a:solidFill>
                <a:srgbClr val="C00000"/>
              </a:solidFill>
            </a:endParaRPr>
          </a:p>
          <a:p>
            <a:pPr>
              <a:buNone/>
            </a:pPr>
            <a:endParaRPr lang="en-AU" dirty="0"/>
          </a:p>
        </p:txBody>
      </p:sp>
      <p:sp>
        <p:nvSpPr>
          <p:cNvPr id="4" name="Content Placeholder 3"/>
          <p:cNvSpPr>
            <a:spLocks noGrp="1"/>
          </p:cNvSpPr>
          <p:nvPr>
            <p:ph sz="half" idx="2"/>
          </p:nvPr>
        </p:nvSpPr>
        <p:spPr>
          <a:xfrm>
            <a:off x="4899720" y="980728"/>
            <a:ext cx="4244280" cy="6048672"/>
          </a:xfrm>
        </p:spPr>
        <p:txBody>
          <a:bodyPr>
            <a:normAutofit fontScale="70000" lnSpcReduction="20000"/>
          </a:bodyPr>
          <a:lstStyle/>
          <a:p>
            <a:pPr>
              <a:buNone/>
            </a:pPr>
            <a:r>
              <a:rPr lang="en-AU" dirty="0" smtClean="0"/>
              <a:t>God said via Malachi</a:t>
            </a:r>
          </a:p>
          <a:p>
            <a:pPr>
              <a:buNone/>
            </a:pPr>
            <a:r>
              <a:rPr lang="en-AU" b="1" dirty="0" smtClean="0">
                <a:solidFill>
                  <a:srgbClr val="C00000"/>
                </a:solidFill>
              </a:rPr>
              <a:t>Mal 1:11 </a:t>
            </a:r>
            <a:r>
              <a:rPr lang="en-AU" dirty="0" smtClean="0"/>
              <a:t>“Oh, that one of you would shut the temple doors, so that you would not light useless fires on my altar! I am not pleased with </a:t>
            </a:r>
            <a:r>
              <a:rPr lang="en-AU" b="1" dirty="0" smtClean="0">
                <a:solidFill>
                  <a:srgbClr val="C00000"/>
                </a:solidFill>
                <a:effectLst>
                  <a:outerShdw blurRad="50800" dist="38100" algn="l" rotWithShape="0">
                    <a:prstClr val="black">
                      <a:alpha val="40000"/>
                    </a:prstClr>
                  </a:outerShdw>
                </a:effectLst>
              </a:rPr>
              <a:t>YOU</a:t>
            </a:r>
            <a:r>
              <a:rPr lang="en-AU" dirty="0" smtClean="0"/>
              <a:t>,” says the </a:t>
            </a:r>
            <a:r>
              <a:rPr lang="en-AU" cap="small" dirty="0" smtClean="0"/>
              <a:t>Lord</a:t>
            </a:r>
            <a:r>
              <a:rPr lang="en-AU" dirty="0" smtClean="0"/>
              <a:t> Almighty, “and I will accept no offering from your hands. </a:t>
            </a:r>
            <a:r>
              <a:rPr lang="en-AU" b="1" dirty="0" smtClean="0">
                <a:solidFill>
                  <a:srgbClr val="C00000"/>
                </a:solidFill>
              </a:rPr>
              <a:t> </a:t>
            </a:r>
            <a:r>
              <a:rPr lang="en-AU" b="1" dirty="0" smtClean="0">
                <a:solidFill>
                  <a:srgbClr val="C00000"/>
                </a:solidFill>
                <a:effectLst>
                  <a:outerShdw blurRad="50800" dist="38100" algn="l" rotWithShape="0">
                    <a:prstClr val="black">
                      <a:alpha val="40000"/>
                    </a:prstClr>
                  </a:outerShdw>
                </a:effectLst>
              </a:rPr>
              <a:t>YOU</a:t>
            </a:r>
            <a:r>
              <a:rPr lang="en-AU" b="1" dirty="0" smtClean="0">
                <a:solidFill>
                  <a:srgbClr val="C00000"/>
                </a:solidFill>
              </a:rPr>
              <a:t> profane my name by saying, ‘The Lord’s table is defiled...</a:t>
            </a:r>
            <a:r>
              <a:rPr lang="en-AU" sz="3300" b="1" dirty="0" smtClean="0">
                <a:solidFill>
                  <a:srgbClr val="C00000"/>
                </a:solidFill>
              </a:rPr>
              <a:t>my name is to be feared among the nations.”</a:t>
            </a:r>
            <a:r>
              <a:rPr lang="en-AU" sz="3300" b="1" dirty="0" smtClean="0">
                <a:solidFill>
                  <a:schemeClr val="accent2">
                    <a:lumMod val="50000"/>
                  </a:schemeClr>
                </a:solidFill>
              </a:rPr>
              <a:t> </a:t>
            </a:r>
            <a:r>
              <a:rPr lang="en-AU" sz="3300" dirty="0" smtClean="0"/>
              <a:t> </a:t>
            </a:r>
          </a:p>
          <a:p>
            <a:pPr>
              <a:buNone/>
            </a:pPr>
            <a:r>
              <a:rPr lang="en-AU" dirty="0" smtClean="0"/>
              <a:t>David shared the shewbread with his men – the criteria-  “being committed to God” – not whether they were foreigners. </a:t>
            </a:r>
            <a:r>
              <a:rPr lang="en-AU" sz="2100" dirty="0" smtClean="0"/>
              <a:t>1 Sam. 23:5 </a:t>
            </a:r>
            <a:endParaRPr lang="en-AU" dirty="0" smtClean="0"/>
          </a:p>
          <a:p>
            <a:pPr>
              <a:buNone/>
            </a:pPr>
            <a:r>
              <a:rPr lang="en-AU" dirty="0" smtClean="0"/>
              <a:t>Examples of David’s men:</a:t>
            </a:r>
          </a:p>
          <a:p>
            <a:pPr>
              <a:buNone/>
            </a:pPr>
            <a:r>
              <a:rPr lang="en-AU" dirty="0" smtClean="0"/>
              <a:t>Uriah the </a:t>
            </a:r>
            <a:r>
              <a:rPr lang="en-AU" b="1" dirty="0" smtClean="0">
                <a:solidFill>
                  <a:srgbClr val="C00000"/>
                </a:solidFill>
              </a:rPr>
              <a:t>Hittite</a:t>
            </a:r>
            <a:r>
              <a:rPr lang="en-AU" dirty="0" smtClean="0"/>
              <a:t>, </a:t>
            </a:r>
            <a:r>
              <a:rPr lang="en-AU" dirty="0" err="1" smtClean="0"/>
              <a:t>Ittai</a:t>
            </a:r>
            <a:r>
              <a:rPr lang="en-AU" dirty="0" smtClean="0"/>
              <a:t> the </a:t>
            </a:r>
            <a:r>
              <a:rPr lang="en-AU" b="1" dirty="0" err="1" smtClean="0">
                <a:solidFill>
                  <a:srgbClr val="C00000"/>
                </a:solidFill>
              </a:rPr>
              <a:t>Gittite</a:t>
            </a:r>
            <a:r>
              <a:rPr lang="en-AU" dirty="0" smtClean="0"/>
              <a:t>, </a:t>
            </a:r>
            <a:r>
              <a:rPr lang="en-AU" dirty="0" err="1" smtClean="0"/>
              <a:t>Zelek</a:t>
            </a:r>
            <a:r>
              <a:rPr lang="en-AU" dirty="0" smtClean="0"/>
              <a:t> the </a:t>
            </a:r>
            <a:r>
              <a:rPr lang="en-AU" b="1" dirty="0" smtClean="0">
                <a:solidFill>
                  <a:srgbClr val="C00000"/>
                </a:solidFill>
              </a:rPr>
              <a:t>Ammonite</a:t>
            </a:r>
            <a:r>
              <a:rPr lang="en-AU" dirty="0" smtClean="0"/>
              <a:t>, </a:t>
            </a:r>
            <a:r>
              <a:rPr lang="en-AU" dirty="0" err="1" smtClean="0"/>
              <a:t>Jebosthe</a:t>
            </a:r>
            <a:r>
              <a:rPr lang="en-AU" dirty="0" smtClean="0"/>
              <a:t> </a:t>
            </a:r>
            <a:r>
              <a:rPr lang="en-AU" sz="2300" dirty="0" smtClean="0"/>
              <a:t>(chief among the captains) </a:t>
            </a:r>
            <a:r>
              <a:rPr lang="en-AU" dirty="0" smtClean="0"/>
              <a:t>the </a:t>
            </a:r>
            <a:r>
              <a:rPr lang="en-AU" dirty="0" err="1" smtClean="0"/>
              <a:t>Chananite</a:t>
            </a:r>
            <a:r>
              <a:rPr lang="en-AU" dirty="0" smtClean="0"/>
              <a:t> </a:t>
            </a:r>
            <a:r>
              <a:rPr lang="en-AU" b="1" dirty="0" smtClean="0">
                <a:solidFill>
                  <a:srgbClr val="C00000"/>
                </a:solidFill>
              </a:rPr>
              <a:t>(Canaanite) </a:t>
            </a:r>
            <a:r>
              <a:rPr lang="en-AU" sz="2200" dirty="0" smtClean="0">
                <a:solidFill>
                  <a:schemeClr val="accent2">
                    <a:lumMod val="50000"/>
                  </a:schemeClr>
                </a:solidFill>
              </a:rPr>
              <a:t>2 Sam 23:8  	</a:t>
            </a:r>
            <a:r>
              <a:rPr lang="en-AU" sz="2300" dirty="0" smtClean="0"/>
              <a:t>(Septuagint)</a:t>
            </a:r>
          </a:p>
          <a:p>
            <a:pPr>
              <a:buNone/>
            </a:pPr>
            <a:r>
              <a:rPr lang="en-AU" sz="2300" dirty="0" smtClean="0"/>
              <a:t>	</a:t>
            </a:r>
            <a:r>
              <a:rPr lang="en-AU" sz="2600" dirty="0" err="1" smtClean="0"/>
              <a:t>Ithma</a:t>
            </a:r>
            <a:r>
              <a:rPr lang="en-AU" sz="2600" dirty="0" smtClean="0"/>
              <a:t> the </a:t>
            </a:r>
            <a:r>
              <a:rPr lang="en-AU" sz="2600" b="1" dirty="0" smtClean="0">
                <a:solidFill>
                  <a:srgbClr val="C00000"/>
                </a:solidFill>
              </a:rPr>
              <a:t>Moabite</a:t>
            </a:r>
          </a:p>
          <a:p>
            <a:pPr>
              <a:buNone/>
            </a:pPr>
            <a:r>
              <a:rPr lang="en-AU" sz="2300" dirty="0" smtClean="0"/>
              <a:t>JESUS SAID “I am the living bread”  John 6:51</a:t>
            </a:r>
          </a:p>
          <a:p>
            <a:pPr>
              <a:buNone/>
            </a:pPr>
            <a:endParaRPr lang="en-AU" sz="2300" dirty="0" smtClean="0"/>
          </a:p>
          <a:p>
            <a:pPr>
              <a:buNone/>
            </a:pPr>
            <a:endParaRPr lang="en-AU" dirty="0"/>
          </a:p>
        </p:txBody>
      </p:sp>
      <p:pic>
        <p:nvPicPr>
          <p:cNvPr id="5" name="Picture 4" descr="shew-bread-and-i-am-the-living-bread.jpg"/>
          <p:cNvPicPr>
            <a:picLocks noChangeAspect="1"/>
          </p:cNvPicPr>
          <p:nvPr/>
        </p:nvPicPr>
        <p:blipFill>
          <a:blip r:embed="rId2" cstate="print"/>
          <a:stretch>
            <a:fillRect/>
          </a:stretch>
        </p:blipFill>
        <p:spPr>
          <a:xfrm>
            <a:off x="1115616" y="4365104"/>
            <a:ext cx="3323861" cy="2492896"/>
          </a:xfrm>
          <a:prstGeom prst="rect">
            <a:avLst/>
          </a:prstGeom>
          <a:effectLst>
            <a:softEdge rad="1270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smtClean="0">
                <a:solidFill>
                  <a:schemeClr val="accent2">
                    <a:lumMod val="50000"/>
                  </a:schemeClr>
                </a:solidFill>
              </a:rPr>
              <a:t>Noadiah</a:t>
            </a:r>
            <a:r>
              <a:rPr lang="en-AU" b="1" dirty="0" smtClean="0">
                <a:solidFill>
                  <a:schemeClr val="accent2">
                    <a:lumMod val="50000"/>
                  </a:schemeClr>
                </a:solidFill>
              </a:rPr>
              <a:t> &amp; The other Prophets</a:t>
            </a:r>
            <a:r>
              <a:rPr lang="en-AU" dirty="0" smtClean="0"/>
              <a:t/>
            </a:r>
            <a:br>
              <a:rPr lang="en-AU" dirty="0" smtClean="0"/>
            </a:br>
            <a:r>
              <a:rPr lang="en-AU" b="1" dirty="0" smtClean="0">
                <a:solidFill>
                  <a:srgbClr val="C00000"/>
                </a:solidFill>
                <a:latin typeface="Calligraph421 BT" pitchFamily="66" charset="0"/>
              </a:rPr>
              <a:t>A Silent Witness</a:t>
            </a:r>
            <a:endParaRPr lang="en-AU" b="1" dirty="0">
              <a:solidFill>
                <a:srgbClr val="C00000"/>
              </a:solidFill>
              <a:latin typeface="Calligraph421 BT" pitchFamily="66" charset="0"/>
            </a:endParaRPr>
          </a:p>
        </p:txBody>
      </p:sp>
      <p:sp>
        <p:nvSpPr>
          <p:cNvPr id="3" name="Content Placeholder 2"/>
          <p:cNvSpPr>
            <a:spLocks noGrp="1"/>
          </p:cNvSpPr>
          <p:nvPr>
            <p:ph idx="1"/>
          </p:nvPr>
        </p:nvSpPr>
        <p:spPr>
          <a:xfrm>
            <a:off x="457200" y="1600200"/>
            <a:ext cx="5554960" cy="5257800"/>
          </a:xfrm>
        </p:spPr>
        <p:txBody>
          <a:bodyPr>
            <a:normAutofit/>
          </a:bodyPr>
          <a:lstStyle/>
          <a:p>
            <a:pPr>
              <a:buNone/>
            </a:pPr>
            <a:r>
              <a:rPr lang="en-AU" sz="1800" dirty="0" smtClean="0"/>
              <a:t>The book of Nehemiah is written from Nehemiah’s perspective.  We are not told that his words and actions had God’s approval. </a:t>
            </a:r>
          </a:p>
          <a:p>
            <a:pPr>
              <a:buNone/>
            </a:pPr>
            <a:r>
              <a:rPr lang="en-AU" sz="1800" dirty="0" smtClean="0"/>
              <a:t>It’s the last history book of the Old Testament and the voice of God was silent in Israel for the next 430 years. Zechariah and Malachi – God’s prophets- condemn the actions of the time. </a:t>
            </a:r>
          </a:p>
          <a:p>
            <a:pPr>
              <a:buNone/>
            </a:pPr>
            <a:r>
              <a:rPr lang="en-AU" sz="2000" dirty="0" smtClean="0"/>
              <a:t>We don’t hear the silent voices of </a:t>
            </a:r>
            <a:r>
              <a:rPr lang="en-AU" sz="2000" dirty="0" err="1" smtClean="0"/>
              <a:t>Noadiah</a:t>
            </a:r>
            <a:r>
              <a:rPr lang="en-AU" sz="2000" dirty="0" smtClean="0"/>
              <a:t> and the other prophets who opposed Nehemiah.  We only know that they, and many others objected to his actions and the actions of Ezra. </a:t>
            </a:r>
          </a:p>
          <a:p>
            <a:pPr>
              <a:buNone/>
            </a:pPr>
            <a:r>
              <a:rPr lang="en-AU" sz="2000" dirty="0" smtClean="0"/>
              <a:t>Neh. 6:14 </a:t>
            </a:r>
            <a:r>
              <a:rPr lang="en-AU" sz="2000" b="1" i="1" dirty="0" smtClean="0">
                <a:solidFill>
                  <a:srgbClr val="C00000"/>
                </a:solidFill>
              </a:rPr>
              <a:t>“Remember also the prophetess </a:t>
            </a:r>
            <a:r>
              <a:rPr lang="en-AU" sz="2000" b="1" i="1" dirty="0" err="1" smtClean="0">
                <a:solidFill>
                  <a:srgbClr val="C00000"/>
                </a:solidFill>
              </a:rPr>
              <a:t>Noadiah</a:t>
            </a:r>
            <a:r>
              <a:rPr lang="en-AU" sz="2000" b="1" i="1" dirty="0" smtClean="0">
                <a:solidFill>
                  <a:srgbClr val="C00000"/>
                </a:solidFill>
              </a:rPr>
              <a:t> and how she and the rest of the prophets have been trying to intimidate me.”</a:t>
            </a:r>
          </a:p>
          <a:p>
            <a:pPr>
              <a:buNone/>
            </a:pPr>
            <a:endParaRPr lang="en-AU" sz="2000" dirty="0" smtClean="0"/>
          </a:p>
          <a:p>
            <a:pPr>
              <a:buNone/>
            </a:pPr>
            <a:endParaRPr lang="en-AU" sz="2000" dirty="0" smtClean="0"/>
          </a:p>
          <a:p>
            <a:pPr>
              <a:buNone/>
            </a:pPr>
            <a:endParaRPr lang="en-AU" sz="2000" dirty="0"/>
          </a:p>
        </p:txBody>
      </p:sp>
      <p:pic>
        <p:nvPicPr>
          <p:cNvPr id="4" name="Picture 3" descr="woman 2.png"/>
          <p:cNvPicPr>
            <a:picLocks noChangeAspect="1"/>
          </p:cNvPicPr>
          <p:nvPr/>
        </p:nvPicPr>
        <p:blipFill>
          <a:blip r:embed="rId2" cstate="print"/>
          <a:stretch>
            <a:fillRect/>
          </a:stretch>
        </p:blipFill>
        <p:spPr>
          <a:xfrm>
            <a:off x="2771800" y="1628800"/>
            <a:ext cx="7164288" cy="4776191"/>
          </a:xfrm>
          <a:prstGeom prst="rect">
            <a:avLst/>
          </a:prstGeom>
          <a:effectLst>
            <a:softEdge rad="1270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260648"/>
            <a:ext cx="8964488" cy="1412776"/>
          </a:xfrm>
        </p:spPr>
        <p:txBody>
          <a:bodyPr>
            <a:normAutofit fontScale="90000"/>
          </a:bodyPr>
          <a:lstStyle/>
          <a:p>
            <a:r>
              <a:rPr lang="en-AU" sz="3200" b="1" dirty="0" smtClean="0">
                <a:solidFill>
                  <a:srgbClr val="C00000"/>
                </a:solidFill>
                <a:latin typeface="Calligraph421 BT" pitchFamily="66" charset="0"/>
              </a:rPr>
              <a:t>Connection between Chronicles &amp; Ezra/Nehemiah</a:t>
            </a:r>
            <a:br>
              <a:rPr lang="en-AU" sz="3200" b="1" dirty="0" smtClean="0">
                <a:solidFill>
                  <a:srgbClr val="C00000"/>
                </a:solidFill>
                <a:latin typeface="Calligraph421 BT" pitchFamily="66" charset="0"/>
              </a:rPr>
            </a:br>
            <a:r>
              <a:rPr lang="en-AU" sz="2200" dirty="0" smtClean="0"/>
              <a:t>There seems to be a commonality in these 3 books.  All promote the southern tribes of Judah and Benjamin and omit positive things about foreigners. All omit negative things about Jews. Ezra gives added emphasis that God dwells in Jerusalem in Judah.</a:t>
            </a:r>
            <a:r>
              <a:rPr lang="en-AU" sz="3200" dirty="0" smtClean="0"/>
              <a:t/>
            </a:r>
            <a:br>
              <a:rPr lang="en-AU" sz="3200" dirty="0" smtClean="0"/>
            </a:br>
            <a:endParaRPr lang="en-AU" sz="3200" b="1" dirty="0">
              <a:solidFill>
                <a:srgbClr val="C00000"/>
              </a:solidFill>
              <a:latin typeface="Calligraph421 BT" pitchFamily="66" charset="0"/>
            </a:endParaRPr>
          </a:p>
        </p:txBody>
      </p:sp>
      <p:sp>
        <p:nvSpPr>
          <p:cNvPr id="8" name="Text Placeholder 7"/>
          <p:cNvSpPr>
            <a:spLocks noGrp="1"/>
          </p:cNvSpPr>
          <p:nvPr>
            <p:ph type="body" idx="1"/>
          </p:nvPr>
        </p:nvSpPr>
        <p:spPr>
          <a:xfrm>
            <a:off x="611560" y="1268760"/>
            <a:ext cx="3744416" cy="720080"/>
          </a:xfrm>
        </p:spPr>
        <p:txBody>
          <a:bodyPr>
            <a:normAutofit/>
          </a:bodyPr>
          <a:lstStyle/>
          <a:p>
            <a:r>
              <a:rPr lang="en-AU" dirty="0" smtClean="0">
                <a:solidFill>
                  <a:schemeClr val="accent2">
                    <a:lumMod val="50000"/>
                  </a:schemeClr>
                </a:solidFill>
              </a:rPr>
              <a:t>END OF CHRONICLES</a:t>
            </a:r>
            <a:endParaRPr lang="en-AU" dirty="0">
              <a:solidFill>
                <a:schemeClr val="accent2">
                  <a:lumMod val="50000"/>
                </a:schemeClr>
              </a:solidFill>
            </a:endParaRPr>
          </a:p>
        </p:txBody>
      </p:sp>
      <p:sp>
        <p:nvSpPr>
          <p:cNvPr id="6" name="Content Placeholder 5"/>
          <p:cNvSpPr>
            <a:spLocks noGrp="1"/>
          </p:cNvSpPr>
          <p:nvPr>
            <p:ph sz="half" idx="2"/>
          </p:nvPr>
        </p:nvSpPr>
        <p:spPr>
          <a:xfrm>
            <a:off x="323528" y="1988840"/>
            <a:ext cx="4040188" cy="4599360"/>
          </a:xfrm>
        </p:spPr>
        <p:txBody>
          <a:bodyPr>
            <a:normAutofit fontScale="77500" lnSpcReduction="20000"/>
          </a:bodyPr>
          <a:lstStyle/>
          <a:p>
            <a:pPr>
              <a:buNone/>
            </a:pPr>
            <a:r>
              <a:rPr lang="en-AU" dirty="0" smtClean="0"/>
              <a:t>2 Chron. 36:22-23</a:t>
            </a:r>
          </a:p>
          <a:p>
            <a:pPr>
              <a:buNone/>
            </a:pPr>
            <a:r>
              <a:rPr lang="en-AU" dirty="0" smtClean="0"/>
              <a:t>In the first year of Cyrus king of Persia, in order to </a:t>
            </a:r>
            <a:r>
              <a:rPr lang="en-AU" dirty="0" err="1" smtClean="0"/>
              <a:t>fulfill</a:t>
            </a:r>
            <a:r>
              <a:rPr lang="en-AU" dirty="0" smtClean="0"/>
              <a:t> the word of the </a:t>
            </a:r>
            <a:r>
              <a:rPr lang="en-AU" cap="small" dirty="0" smtClean="0"/>
              <a:t>Lord</a:t>
            </a:r>
            <a:r>
              <a:rPr lang="en-AU" dirty="0" smtClean="0"/>
              <a:t> spoken by Jeremiah, the </a:t>
            </a:r>
            <a:r>
              <a:rPr lang="en-AU" cap="small" dirty="0" smtClean="0"/>
              <a:t>Lord</a:t>
            </a:r>
            <a:r>
              <a:rPr lang="en-AU" dirty="0" smtClean="0"/>
              <a:t> moved the heart of Cyrus king of Persia to make a proclamation throughout his realm and also to put it in writing:</a:t>
            </a:r>
          </a:p>
          <a:p>
            <a:pPr>
              <a:buNone/>
            </a:pPr>
            <a:r>
              <a:rPr lang="en-AU" baseline="30000" dirty="0" smtClean="0"/>
              <a:t> </a:t>
            </a:r>
            <a:r>
              <a:rPr lang="en-AU" dirty="0" smtClean="0"/>
              <a:t>“This is what Cyrus king of Persia says:</a:t>
            </a:r>
          </a:p>
          <a:p>
            <a:pPr>
              <a:buNone/>
            </a:pPr>
            <a:r>
              <a:rPr lang="en-AU" dirty="0" smtClean="0"/>
              <a:t>“‘The </a:t>
            </a:r>
            <a:r>
              <a:rPr lang="en-AU" cap="small" dirty="0" smtClean="0"/>
              <a:t>Lord</a:t>
            </a:r>
            <a:r>
              <a:rPr lang="en-AU" dirty="0" smtClean="0"/>
              <a:t>, the God of heaven, has given me all the kingdoms of the earth and he has appointed me to build a temple for him at Jerusalem in Judah. Any of his people among you may go up, and may the </a:t>
            </a:r>
            <a:r>
              <a:rPr lang="en-AU" cap="small" dirty="0" smtClean="0"/>
              <a:t>Lord</a:t>
            </a:r>
            <a:r>
              <a:rPr lang="en-AU" dirty="0" smtClean="0"/>
              <a:t> their God be with them.’”</a:t>
            </a:r>
          </a:p>
          <a:p>
            <a:pPr>
              <a:buNone/>
            </a:pPr>
            <a:endParaRPr lang="en-AU" dirty="0" smtClean="0"/>
          </a:p>
          <a:p>
            <a:pPr>
              <a:buNone/>
            </a:pPr>
            <a:endParaRPr lang="en-AU" dirty="0" smtClean="0"/>
          </a:p>
        </p:txBody>
      </p:sp>
      <p:sp>
        <p:nvSpPr>
          <p:cNvPr id="9" name="Text Placeholder 8"/>
          <p:cNvSpPr>
            <a:spLocks noGrp="1"/>
          </p:cNvSpPr>
          <p:nvPr>
            <p:ph type="body" sz="quarter" idx="3"/>
          </p:nvPr>
        </p:nvSpPr>
        <p:spPr>
          <a:xfrm>
            <a:off x="5292080" y="1340768"/>
            <a:ext cx="4041775" cy="639762"/>
          </a:xfrm>
        </p:spPr>
        <p:txBody>
          <a:bodyPr/>
          <a:lstStyle/>
          <a:p>
            <a:r>
              <a:rPr lang="en-AU" dirty="0" smtClean="0">
                <a:solidFill>
                  <a:schemeClr val="accent2">
                    <a:lumMod val="50000"/>
                  </a:schemeClr>
                </a:solidFill>
              </a:rPr>
              <a:t>BEGINNING OF EZRA</a:t>
            </a:r>
            <a:endParaRPr lang="en-AU" dirty="0">
              <a:solidFill>
                <a:schemeClr val="accent2">
                  <a:lumMod val="50000"/>
                </a:schemeClr>
              </a:solidFill>
            </a:endParaRPr>
          </a:p>
        </p:txBody>
      </p:sp>
      <p:sp>
        <p:nvSpPr>
          <p:cNvPr id="7" name="Content Placeholder 6"/>
          <p:cNvSpPr>
            <a:spLocks noGrp="1"/>
          </p:cNvSpPr>
          <p:nvPr>
            <p:ph sz="quarter" idx="4"/>
          </p:nvPr>
        </p:nvSpPr>
        <p:spPr>
          <a:xfrm>
            <a:off x="4644008" y="1988840"/>
            <a:ext cx="4041775" cy="4680520"/>
          </a:xfrm>
        </p:spPr>
        <p:txBody>
          <a:bodyPr>
            <a:normAutofit fontScale="77500" lnSpcReduction="20000"/>
          </a:bodyPr>
          <a:lstStyle/>
          <a:p>
            <a:pPr>
              <a:buNone/>
            </a:pPr>
            <a:r>
              <a:rPr lang="en-AU" dirty="0" smtClean="0"/>
              <a:t>Ezra 1:1-3  </a:t>
            </a:r>
          </a:p>
          <a:p>
            <a:pPr>
              <a:buNone/>
            </a:pPr>
            <a:r>
              <a:rPr lang="en-AU" dirty="0" smtClean="0"/>
              <a:t>In the first year of Cyrus king of Persia, in order to </a:t>
            </a:r>
            <a:r>
              <a:rPr lang="en-AU" dirty="0" err="1" smtClean="0"/>
              <a:t>fulfill</a:t>
            </a:r>
            <a:r>
              <a:rPr lang="en-AU" dirty="0" smtClean="0"/>
              <a:t> the word of the </a:t>
            </a:r>
            <a:r>
              <a:rPr lang="en-AU" cap="small" dirty="0" smtClean="0"/>
              <a:t>Lord</a:t>
            </a:r>
            <a:r>
              <a:rPr lang="en-AU" dirty="0" smtClean="0"/>
              <a:t> spoken by Jeremiah, the </a:t>
            </a:r>
            <a:r>
              <a:rPr lang="en-AU" cap="small" dirty="0" smtClean="0"/>
              <a:t>Lord</a:t>
            </a:r>
            <a:r>
              <a:rPr lang="en-AU" dirty="0" smtClean="0"/>
              <a:t> moved the heart of Cyrus king of Persia to make a proclamation throughout his realm and also to put it in writing:</a:t>
            </a:r>
          </a:p>
          <a:p>
            <a:pPr>
              <a:buNone/>
            </a:pPr>
            <a:r>
              <a:rPr lang="en-AU" baseline="30000" dirty="0" smtClean="0"/>
              <a:t> </a:t>
            </a:r>
            <a:r>
              <a:rPr lang="en-AU" dirty="0" smtClean="0"/>
              <a:t>“This is what Cyrus king of Persia says:</a:t>
            </a:r>
          </a:p>
          <a:p>
            <a:pPr>
              <a:buNone/>
            </a:pPr>
            <a:r>
              <a:rPr lang="en-AU" dirty="0" smtClean="0"/>
              <a:t>“‘The </a:t>
            </a:r>
            <a:r>
              <a:rPr lang="en-AU" cap="small" dirty="0" smtClean="0"/>
              <a:t>Lord</a:t>
            </a:r>
            <a:r>
              <a:rPr lang="en-AU" dirty="0" smtClean="0"/>
              <a:t>, the God of heaven, has given me all the kingdoms of the earth and he has appointed me to build a temple for him at Jerusalem in Judah. </a:t>
            </a:r>
            <a:r>
              <a:rPr lang="en-AU" baseline="30000" dirty="0" smtClean="0"/>
              <a:t>3 </a:t>
            </a:r>
            <a:r>
              <a:rPr lang="en-AU" dirty="0" smtClean="0"/>
              <a:t>Any of his people among you may go up to </a:t>
            </a:r>
            <a:r>
              <a:rPr lang="en-AU" b="1" dirty="0" smtClean="0">
                <a:solidFill>
                  <a:srgbClr val="C00000"/>
                </a:solidFill>
              </a:rPr>
              <a:t>Jerusalem in Judah</a:t>
            </a:r>
            <a:r>
              <a:rPr lang="en-AU" dirty="0" smtClean="0"/>
              <a:t> and build the temple of the </a:t>
            </a:r>
            <a:r>
              <a:rPr lang="en-AU" cap="small" dirty="0" smtClean="0"/>
              <a:t>Lord</a:t>
            </a:r>
            <a:r>
              <a:rPr lang="en-AU" dirty="0" smtClean="0"/>
              <a:t>, the God of Israel, </a:t>
            </a:r>
            <a:r>
              <a:rPr lang="en-AU" b="1" dirty="0" smtClean="0">
                <a:solidFill>
                  <a:srgbClr val="C00000"/>
                </a:solidFill>
              </a:rPr>
              <a:t>the God who is in Jerusalem</a:t>
            </a:r>
            <a:r>
              <a:rPr lang="en-AU" dirty="0" smtClean="0"/>
              <a:t>, and may their God be with them.”</a:t>
            </a:r>
          </a:p>
          <a:p>
            <a:pPr>
              <a:buNone/>
            </a:pPr>
            <a:endParaRPr lang="en-AU" dirty="0" smtClean="0"/>
          </a:p>
          <a:p>
            <a:pPr>
              <a:buNone/>
            </a:pPr>
            <a:endParaRPr lang="en-AU" dirty="0" smtClean="0"/>
          </a:p>
          <a:p>
            <a:pPr>
              <a:buNone/>
            </a:pPr>
            <a:endParaRPr lang="en-A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noAutofit/>
          </a:bodyPr>
          <a:lstStyle/>
          <a:p>
            <a:r>
              <a:rPr lang="en-AU" sz="3600" b="1" dirty="0" smtClean="0">
                <a:solidFill>
                  <a:srgbClr val="C00000"/>
                </a:solidFill>
                <a:latin typeface="Calligraph421 BT" pitchFamily="66" charset="0"/>
              </a:rPr>
              <a:t>Chronicles has a pro-Jewish focus</a:t>
            </a:r>
            <a:r>
              <a:rPr lang="en-AU" sz="3600" dirty="0" smtClean="0">
                <a:latin typeface="Calligraph421 BT" pitchFamily="66" charset="0"/>
              </a:rPr>
              <a:t/>
            </a:r>
            <a:br>
              <a:rPr lang="en-AU" sz="3600" dirty="0" smtClean="0">
                <a:latin typeface="Calligraph421 BT" pitchFamily="66" charset="0"/>
              </a:rPr>
            </a:br>
            <a:endParaRPr lang="en-AU" sz="2000" dirty="0">
              <a:latin typeface="Calligraph421 BT" pitchFamily="66" charset="0"/>
            </a:endParaRPr>
          </a:p>
        </p:txBody>
      </p:sp>
      <p:sp>
        <p:nvSpPr>
          <p:cNvPr id="6" name="Text Placeholder 5"/>
          <p:cNvSpPr>
            <a:spLocks noGrp="1"/>
          </p:cNvSpPr>
          <p:nvPr>
            <p:ph type="body" idx="1"/>
          </p:nvPr>
        </p:nvSpPr>
        <p:spPr>
          <a:xfrm>
            <a:off x="467544" y="836712"/>
            <a:ext cx="4040188" cy="639762"/>
          </a:xfrm>
        </p:spPr>
        <p:txBody>
          <a:bodyPr/>
          <a:lstStyle/>
          <a:p>
            <a:pPr algn="ctr"/>
            <a:r>
              <a:rPr lang="en-AU" dirty="0" smtClean="0"/>
              <a:t>CHRONICLES</a:t>
            </a:r>
            <a:endParaRPr lang="en-AU" dirty="0"/>
          </a:p>
        </p:txBody>
      </p:sp>
      <p:sp>
        <p:nvSpPr>
          <p:cNvPr id="7" name="Content Placeholder 6"/>
          <p:cNvSpPr>
            <a:spLocks noGrp="1"/>
          </p:cNvSpPr>
          <p:nvPr>
            <p:ph sz="half" idx="2"/>
          </p:nvPr>
        </p:nvSpPr>
        <p:spPr>
          <a:xfrm>
            <a:off x="251520" y="1889448"/>
            <a:ext cx="4245868" cy="4968552"/>
          </a:xfrm>
        </p:spPr>
        <p:txBody>
          <a:bodyPr>
            <a:noAutofit/>
          </a:bodyPr>
          <a:lstStyle/>
          <a:p>
            <a:pPr>
              <a:buNone/>
            </a:pPr>
            <a:r>
              <a:rPr lang="en-AU" sz="1800" dirty="0" smtClean="0"/>
              <a:t>2 Chron. 8:2  </a:t>
            </a:r>
            <a:r>
              <a:rPr lang="en-AU" sz="1800" b="1" dirty="0" smtClean="0">
                <a:solidFill>
                  <a:srgbClr val="C00000"/>
                </a:solidFill>
              </a:rPr>
              <a:t>Hiram gave </a:t>
            </a:r>
            <a:r>
              <a:rPr lang="en-AU" sz="1800" dirty="0" smtClean="0"/>
              <a:t>towns to Solomon</a:t>
            </a:r>
          </a:p>
          <a:p>
            <a:pPr>
              <a:buNone/>
            </a:pPr>
            <a:endParaRPr lang="en-AU" sz="1800" dirty="0" smtClean="0"/>
          </a:p>
          <a:p>
            <a:pPr>
              <a:buNone/>
            </a:pPr>
            <a:r>
              <a:rPr lang="en-CA" sz="1800" dirty="0" smtClean="0"/>
              <a:t>I Chronicles 2 1:1 </a:t>
            </a:r>
            <a:r>
              <a:rPr lang="en-CA" sz="1800" b="1" dirty="0" smtClean="0">
                <a:solidFill>
                  <a:srgbClr val="C00000"/>
                </a:solidFill>
              </a:rPr>
              <a:t>Satan</a:t>
            </a:r>
            <a:r>
              <a:rPr lang="en-CA" sz="1800" dirty="0" smtClean="0"/>
              <a:t> incited David</a:t>
            </a:r>
          </a:p>
          <a:p>
            <a:pPr>
              <a:buNone/>
            </a:pPr>
            <a:endParaRPr lang="en-CA" sz="1800" dirty="0" smtClean="0"/>
          </a:p>
          <a:p>
            <a:pPr>
              <a:buNone/>
            </a:pPr>
            <a:r>
              <a:rPr lang="en-AU" sz="1800" b="1" dirty="0" smtClean="0">
                <a:solidFill>
                  <a:srgbClr val="C00000"/>
                </a:solidFill>
              </a:rPr>
              <a:t>The writer of Chronicles excluded any mention of  Elijah, Elisha and their gentile converts mentioned in Luke 4:25</a:t>
            </a:r>
            <a:endParaRPr lang="en-CA" sz="1800" dirty="0" smtClean="0"/>
          </a:p>
          <a:p>
            <a:pPr>
              <a:buNone/>
            </a:pPr>
            <a:r>
              <a:rPr lang="en-CA" sz="1800" dirty="0" smtClean="0"/>
              <a:t>1 </a:t>
            </a:r>
            <a:r>
              <a:rPr lang="en-CA" sz="1800" dirty="0" err="1" smtClean="0"/>
              <a:t>Chron</a:t>
            </a:r>
            <a:r>
              <a:rPr lang="en-CA" sz="1800" dirty="0" smtClean="0"/>
              <a:t> 17:5 </a:t>
            </a:r>
            <a:r>
              <a:rPr lang="en-AU" sz="1800" dirty="0" smtClean="0"/>
              <a:t>For I have not dwelt in a house since the day that I brought up Israel unto this day</a:t>
            </a:r>
          </a:p>
          <a:p>
            <a:pPr>
              <a:buNone/>
            </a:pPr>
            <a:r>
              <a:rPr lang="en-AU" sz="1800" dirty="0" smtClean="0"/>
              <a:t>The kings of Israel in the North are barely mentioned</a:t>
            </a:r>
          </a:p>
          <a:p>
            <a:pPr>
              <a:buNone/>
            </a:pPr>
            <a:r>
              <a:rPr lang="en-AU" sz="1800" dirty="0" smtClean="0"/>
              <a:t>The kings of Judah are recorded with their “bad” history left out (</a:t>
            </a:r>
            <a:r>
              <a:rPr lang="en-AU" sz="1800" dirty="0" err="1" smtClean="0"/>
              <a:t>eg</a:t>
            </a:r>
            <a:r>
              <a:rPr lang="en-AU" sz="1800" dirty="0" smtClean="0"/>
              <a:t>. David’s sin with Bathsheba)</a:t>
            </a:r>
          </a:p>
          <a:p>
            <a:pPr>
              <a:buNone/>
            </a:pPr>
            <a:endParaRPr lang="en-AU" sz="2000" dirty="0" smtClean="0"/>
          </a:p>
          <a:p>
            <a:pPr>
              <a:buNone/>
            </a:pPr>
            <a:r>
              <a:rPr lang="en-AU" sz="2000" dirty="0" smtClean="0"/>
              <a:t> </a:t>
            </a:r>
            <a:endParaRPr lang="en-AU" sz="2000" dirty="0"/>
          </a:p>
        </p:txBody>
      </p:sp>
      <p:sp>
        <p:nvSpPr>
          <p:cNvPr id="8" name="Text Placeholder 7"/>
          <p:cNvSpPr>
            <a:spLocks noGrp="1"/>
          </p:cNvSpPr>
          <p:nvPr>
            <p:ph type="body" sz="quarter" idx="3"/>
          </p:nvPr>
        </p:nvSpPr>
        <p:spPr>
          <a:xfrm>
            <a:off x="4644008" y="836712"/>
            <a:ext cx="4041775" cy="639762"/>
          </a:xfrm>
        </p:spPr>
        <p:txBody>
          <a:bodyPr/>
          <a:lstStyle/>
          <a:p>
            <a:pPr algn="ctr"/>
            <a:r>
              <a:rPr lang="en-AU" dirty="0" smtClean="0"/>
              <a:t>SAMUEL &amp; KINGS</a:t>
            </a:r>
            <a:endParaRPr lang="en-AU" dirty="0"/>
          </a:p>
        </p:txBody>
      </p:sp>
      <p:sp>
        <p:nvSpPr>
          <p:cNvPr id="9" name="Content Placeholder 8"/>
          <p:cNvSpPr>
            <a:spLocks noGrp="1"/>
          </p:cNvSpPr>
          <p:nvPr>
            <p:ph sz="quarter" idx="4"/>
          </p:nvPr>
        </p:nvSpPr>
        <p:spPr>
          <a:xfrm>
            <a:off x="4572000" y="1628800"/>
            <a:ext cx="4319463" cy="5229200"/>
          </a:xfrm>
        </p:spPr>
        <p:txBody>
          <a:bodyPr>
            <a:normAutofit/>
          </a:bodyPr>
          <a:lstStyle/>
          <a:p>
            <a:pPr>
              <a:buNone/>
            </a:pPr>
            <a:r>
              <a:rPr lang="en-AU" sz="1800" dirty="0" smtClean="0"/>
              <a:t>1 Kings 9:11 </a:t>
            </a:r>
            <a:r>
              <a:rPr lang="en-AU" sz="1800" b="1" dirty="0" smtClean="0">
                <a:solidFill>
                  <a:srgbClr val="C00000"/>
                </a:solidFill>
              </a:rPr>
              <a:t>Solomon gave </a:t>
            </a:r>
            <a:r>
              <a:rPr lang="en-AU" sz="1800" dirty="0" smtClean="0"/>
              <a:t>20 towns in Galilee to Hiram king of Tyre</a:t>
            </a:r>
          </a:p>
          <a:p>
            <a:pPr>
              <a:buNone/>
            </a:pPr>
            <a:endParaRPr lang="en-AU" sz="1800" dirty="0" smtClean="0"/>
          </a:p>
          <a:p>
            <a:pPr>
              <a:buNone/>
            </a:pPr>
            <a:r>
              <a:rPr lang="en-AU" sz="1800" dirty="0" smtClean="0"/>
              <a:t>2 Sam. 24:1 </a:t>
            </a:r>
            <a:r>
              <a:rPr lang="en-AU" sz="1800" b="1" dirty="0" smtClean="0">
                <a:solidFill>
                  <a:srgbClr val="C00000"/>
                </a:solidFill>
              </a:rPr>
              <a:t>God</a:t>
            </a:r>
            <a:r>
              <a:rPr lang="en-AU" sz="1800" dirty="0" smtClean="0"/>
              <a:t> incited David</a:t>
            </a:r>
          </a:p>
          <a:p>
            <a:pPr>
              <a:buNone/>
            </a:pPr>
            <a:endParaRPr lang="en-AU" sz="1800" dirty="0" smtClean="0"/>
          </a:p>
          <a:p>
            <a:pPr algn="ctr">
              <a:buNone/>
            </a:pPr>
            <a:r>
              <a:rPr lang="en-AU" sz="1800" dirty="0" smtClean="0"/>
              <a:t>1Kings 17:1 “Elijah the </a:t>
            </a:r>
            <a:r>
              <a:rPr lang="en-AU" sz="1800" dirty="0" err="1" smtClean="0"/>
              <a:t>Tishbite</a:t>
            </a:r>
            <a:r>
              <a:rPr lang="en-AU" sz="1800" dirty="0" smtClean="0"/>
              <a:t>, who was of the foreigners of Gilead” </a:t>
            </a:r>
            <a:r>
              <a:rPr lang="en-AU" sz="1050" dirty="0" smtClean="0"/>
              <a:t>(Word English Bible) </a:t>
            </a:r>
            <a:r>
              <a:rPr lang="en-AU" sz="1800" dirty="0" smtClean="0"/>
              <a:t>Who also went to the widow of Lebanon</a:t>
            </a:r>
          </a:p>
          <a:p>
            <a:pPr algn="ctr">
              <a:buNone/>
            </a:pPr>
            <a:endParaRPr lang="en-AU" sz="1400" dirty="0" smtClean="0"/>
          </a:p>
          <a:p>
            <a:pPr>
              <a:buNone/>
            </a:pPr>
            <a:r>
              <a:rPr lang="en-AU" sz="1800" dirty="0" smtClean="0"/>
              <a:t>2 Sam 7:6 Whereas I have not dwelt in any house since the time that I brought up the children of Israel </a:t>
            </a:r>
            <a:r>
              <a:rPr lang="en-AU" sz="1800" b="1" dirty="0" smtClean="0">
                <a:solidFill>
                  <a:srgbClr val="C00000"/>
                </a:solidFill>
              </a:rPr>
              <a:t>out of Egypt</a:t>
            </a:r>
            <a:r>
              <a:rPr lang="en-AU" sz="1800" dirty="0" smtClean="0"/>
              <a:t>, even to this day</a:t>
            </a:r>
            <a:endParaRPr lang="en-AU"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2146250"/>
          </a:xfrm>
        </p:spPr>
        <p:txBody>
          <a:bodyPr>
            <a:normAutofit fontScale="90000"/>
          </a:bodyPr>
          <a:lstStyle/>
          <a:p>
            <a:r>
              <a:rPr lang="en-AU" b="1" dirty="0" smtClean="0">
                <a:solidFill>
                  <a:srgbClr val="C00000"/>
                </a:solidFill>
                <a:latin typeface="Calligraph421 BT" pitchFamily="66" charset="0"/>
              </a:rPr>
              <a:t>Scripture is for our learning</a:t>
            </a:r>
            <a:br>
              <a:rPr lang="en-AU" b="1" dirty="0" smtClean="0">
                <a:solidFill>
                  <a:srgbClr val="C00000"/>
                </a:solidFill>
                <a:latin typeface="Calligraph421 BT" pitchFamily="66" charset="0"/>
              </a:rPr>
            </a:br>
            <a:r>
              <a:rPr lang="en-AU" b="1" dirty="0" smtClean="0">
                <a:solidFill>
                  <a:srgbClr val="C00000"/>
                </a:solidFill>
                <a:latin typeface="Calligraph421 BT" pitchFamily="66" charset="0"/>
              </a:rPr>
              <a:t>Jesus encouraged us to compare scripture with scripture and to perceive the message</a:t>
            </a:r>
            <a:endParaRPr lang="en-AU" b="1" dirty="0">
              <a:solidFill>
                <a:srgbClr val="C00000"/>
              </a:solidFill>
              <a:latin typeface="Calligraph421 BT" pitchFamily="66" charset="0"/>
            </a:endParaRPr>
          </a:p>
        </p:txBody>
      </p:sp>
      <p:sp>
        <p:nvSpPr>
          <p:cNvPr id="8" name="Content Placeholder 7"/>
          <p:cNvSpPr>
            <a:spLocks noGrp="1"/>
          </p:cNvSpPr>
          <p:nvPr>
            <p:ph idx="1"/>
          </p:nvPr>
        </p:nvSpPr>
        <p:spPr>
          <a:xfrm>
            <a:off x="395536" y="2996952"/>
            <a:ext cx="8229600" cy="3384376"/>
          </a:xfrm>
        </p:spPr>
        <p:txBody>
          <a:bodyPr>
            <a:normAutofit fontScale="85000" lnSpcReduction="20000"/>
          </a:bodyPr>
          <a:lstStyle/>
          <a:p>
            <a:pPr>
              <a:buNone/>
            </a:pPr>
            <a:r>
              <a:rPr lang="en-AU" dirty="0" smtClean="0"/>
              <a:t>In omitting to say that Israel came out of Egypt, and adding that God dwells in Jerusalem (inferring it’s the only place He dwells) perhaps the Chronicler was trying to stress the connection of the Jews to the land of Canaan, rather than to let them appear as a foreign people who came from Egypt.  This would be especially important in Nehemiah and Ezra’s time when they were excluding foreigners and forcing men to send away their foreign wives and children.</a:t>
            </a:r>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AU" sz="2700" b="1" dirty="0" smtClean="0">
                <a:solidFill>
                  <a:schemeClr val="accent2">
                    <a:lumMod val="50000"/>
                  </a:schemeClr>
                </a:solidFill>
              </a:rPr>
              <a:t>Isaiah</a:t>
            </a:r>
            <a:r>
              <a:rPr lang="en-AU" sz="2700" dirty="0" smtClean="0">
                <a:solidFill>
                  <a:schemeClr val="accent2">
                    <a:lumMod val="50000"/>
                  </a:schemeClr>
                </a:solidFill>
              </a:rPr>
              <a:t> 50:6 “I offered my back to those who beat me,</a:t>
            </a:r>
            <a:br>
              <a:rPr lang="en-AU" sz="2700" dirty="0" smtClean="0">
                <a:solidFill>
                  <a:schemeClr val="accent2">
                    <a:lumMod val="50000"/>
                  </a:schemeClr>
                </a:solidFill>
              </a:rPr>
            </a:br>
            <a:r>
              <a:rPr lang="en-AU" sz="2700" dirty="0" smtClean="0">
                <a:solidFill>
                  <a:schemeClr val="accent2">
                    <a:lumMod val="50000"/>
                  </a:schemeClr>
                </a:solidFill>
              </a:rPr>
              <a:t>    my cheeks to those who pulled out my beard”</a:t>
            </a:r>
            <a:r>
              <a:rPr lang="en-AU" b="1" dirty="0" smtClean="0">
                <a:solidFill>
                  <a:schemeClr val="accent2">
                    <a:lumMod val="50000"/>
                  </a:schemeClr>
                </a:solidFill>
                <a:latin typeface="Calligraph421 BT" pitchFamily="66" charset="0"/>
              </a:rPr>
              <a:t/>
            </a:r>
            <a:br>
              <a:rPr lang="en-AU" b="1" dirty="0" smtClean="0">
                <a:solidFill>
                  <a:schemeClr val="accent2">
                    <a:lumMod val="50000"/>
                  </a:schemeClr>
                </a:solidFill>
                <a:latin typeface="Calligraph421 BT" pitchFamily="66" charset="0"/>
              </a:rPr>
            </a:br>
            <a:r>
              <a:rPr lang="en-AU" b="1" dirty="0" smtClean="0">
                <a:solidFill>
                  <a:srgbClr val="C00000"/>
                </a:solidFill>
                <a:latin typeface="Calligraph421 BT" pitchFamily="66" charset="0"/>
              </a:rPr>
              <a:t>Who beat and pulled hair out?</a:t>
            </a:r>
            <a:r>
              <a:rPr lang="en-AU" b="1" dirty="0" smtClean="0">
                <a:solidFill>
                  <a:schemeClr val="accent2">
                    <a:lumMod val="50000"/>
                  </a:schemeClr>
                </a:solidFill>
                <a:latin typeface="Calligraph421 BT" pitchFamily="66" charset="0"/>
              </a:rPr>
              <a:t/>
            </a:r>
            <a:br>
              <a:rPr lang="en-AU" b="1" dirty="0" smtClean="0">
                <a:solidFill>
                  <a:schemeClr val="accent2">
                    <a:lumMod val="50000"/>
                  </a:schemeClr>
                </a:solidFill>
                <a:latin typeface="Calligraph421 BT" pitchFamily="66" charset="0"/>
              </a:rPr>
            </a:br>
            <a:endParaRPr lang="en-AU" sz="2200" b="1" dirty="0">
              <a:solidFill>
                <a:schemeClr val="accent2">
                  <a:lumMod val="50000"/>
                </a:schemeClr>
              </a:solidFill>
              <a:latin typeface="Calligraph421 BT" pitchFamily="66" charset="0"/>
            </a:endParaRPr>
          </a:p>
        </p:txBody>
      </p:sp>
      <p:sp>
        <p:nvSpPr>
          <p:cNvPr id="3" name="Content Placeholder 2"/>
          <p:cNvSpPr>
            <a:spLocks noGrp="1"/>
          </p:cNvSpPr>
          <p:nvPr>
            <p:ph idx="1"/>
          </p:nvPr>
        </p:nvSpPr>
        <p:spPr>
          <a:xfrm>
            <a:off x="395536" y="2204864"/>
            <a:ext cx="8229600" cy="4392488"/>
          </a:xfrm>
        </p:spPr>
        <p:txBody>
          <a:bodyPr>
            <a:normAutofit fontScale="70000" lnSpcReduction="20000"/>
          </a:bodyPr>
          <a:lstStyle/>
          <a:p>
            <a:pPr>
              <a:buNone/>
            </a:pPr>
            <a:r>
              <a:rPr lang="en-AU" dirty="0" smtClean="0">
                <a:solidFill>
                  <a:schemeClr val="accent2">
                    <a:lumMod val="50000"/>
                  </a:schemeClr>
                </a:solidFill>
              </a:rPr>
              <a:t> </a:t>
            </a:r>
            <a:r>
              <a:rPr lang="en-AU" sz="4000" b="1" dirty="0" smtClean="0">
                <a:solidFill>
                  <a:schemeClr val="accent2">
                    <a:lumMod val="50000"/>
                  </a:schemeClr>
                </a:solidFill>
                <a:latin typeface="Calligraph421 BT" pitchFamily="66" charset="0"/>
              </a:rPr>
              <a:t>Two people named in Old Testament who carried  out this behaviour...</a:t>
            </a:r>
            <a:endParaRPr lang="en-AU" sz="4000" dirty="0" smtClean="0">
              <a:solidFill>
                <a:schemeClr val="accent2">
                  <a:lumMod val="50000"/>
                </a:schemeClr>
              </a:solidFill>
            </a:endParaRPr>
          </a:p>
          <a:p>
            <a:pPr>
              <a:buNone/>
            </a:pPr>
            <a:r>
              <a:rPr lang="en-AU" sz="4500" b="1" dirty="0" smtClean="0">
                <a:solidFill>
                  <a:srgbClr val="C00000"/>
                </a:solidFill>
              </a:rPr>
              <a:t>Ezra</a:t>
            </a:r>
            <a:r>
              <a:rPr lang="en-AU" dirty="0" smtClean="0">
                <a:solidFill>
                  <a:schemeClr val="accent2">
                    <a:lumMod val="50000"/>
                  </a:schemeClr>
                </a:solidFill>
              </a:rPr>
              <a:t> 9:3  </a:t>
            </a:r>
            <a:r>
              <a:rPr lang="en-AU" i="1" dirty="0" smtClean="0">
                <a:solidFill>
                  <a:schemeClr val="accent2">
                    <a:lumMod val="50000"/>
                  </a:schemeClr>
                </a:solidFill>
              </a:rPr>
              <a:t>“When I heard this, I tore my tunic and cloak, pulled hair from my head and beard and sat down appalled.”</a:t>
            </a:r>
          </a:p>
          <a:p>
            <a:pPr>
              <a:buNone/>
            </a:pPr>
            <a:endParaRPr lang="en-AU" dirty="0" smtClean="0">
              <a:solidFill>
                <a:schemeClr val="accent2">
                  <a:lumMod val="50000"/>
                </a:schemeClr>
              </a:solidFill>
            </a:endParaRPr>
          </a:p>
          <a:p>
            <a:pPr>
              <a:buNone/>
            </a:pPr>
            <a:r>
              <a:rPr lang="en-AU" sz="4500" b="1" dirty="0" smtClean="0">
                <a:solidFill>
                  <a:srgbClr val="C00000"/>
                </a:solidFill>
              </a:rPr>
              <a:t>Nehemiah</a:t>
            </a:r>
            <a:r>
              <a:rPr lang="en-AU" dirty="0" smtClean="0">
                <a:solidFill>
                  <a:schemeClr val="accent2">
                    <a:lumMod val="50000"/>
                  </a:schemeClr>
                </a:solidFill>
              </a:rPr>
              <a:t> 13:25   “</a:t>
            </a:r>
            <a:r>
              <a:rPr lang="en-AU" i="1" dirty="0" smtClean="0">
                <a:solidFill>
                  <a:schemeClr val="accent2">
                    <a:lumMod val="50000"/>
                  </a:schemeClr>
                </a:solidFill>
              </a:rPr>
              <a:t>I rebuked them and </a:t>
            </a:r>
          </a:p>
          <a:p>
            <a:pPr>
              <a:buNone/>
            </a:pPr>
            <a:r>
              <a:rPr lang="en-AU" i="1" dirty="0" smtClean="0">
                <a:solidFill>
                  <a:schemeClr val="accent2">
                    <a:lumMod val="50000"/>
                  </a:schemeClr>
                </a:solidFill>
              </a:rPr>
              <a:t>called curses down on them. I beat some of </a:t>
            </a:r>
          </a:p>
          <a:p>
            <a:pPr>
              <a:buNone/>
            </a:pPr>
            <a:r>
              <a:rPr lang="en-AU" i="1" dirty="0" smtClean="0">
                <a:solidFill>
                  <a:schemeClr val="accent2">
                    <a:lumMod val="50000"/>
                  </a:schemeClr>
                </a:solidFill>
              </a:rPr>
              <a:t>the men and pulled out their hair.”</a:t>
            </a:r>
          </a:p>
          <a:p>
            <a:pPr>
              <a:buNone/>
            </a:pPr>
            <a:endParaRPr lang="en-AU" i="1" dirty="0" smtClean="0">
              <a:solidFill>
                <a:schemeClr val="accent2">
                  <a:lumMod val="50000"/>
                </a:schemeClr>
              </a:solidFill>
            </a:endParaRPr>
          </a:p>
          <a:p>
            <a:pPr>
              <a:buNone/>
            </a:pPr>
            <a:r>
              <a:rPr lang="en-AU" dirty="0" smtClean="0">
                <a:solidFill>
                  <a:schemeClr val="accent2">
                    <a:lumMod val="50000"/>
                  </a:schemeClr>
                </a:solidFill>
              </a:rPr>
              <a:t>Their descendants (Scribes and Pharisees) </a:t>
            </a:r>
          </a:p>
          <a:p>
            <a:pPr>
              <a:buNone/>
            </a:pPr>
            <a:r>
              <a:rPr lang="en-AU" dirty="0" smtClean="0">
                <a:solidFill>
                  <a:schemeClr val="accent2">
                    <a:lumMod val="50000"/>
                  </a:schemeClr>
                </a:solidFill>
              </a:rPr>
              <a:t>did the same thing to Jesus</a:t>
            </a:r>
          </a:p>
          <a:p>
            <a:pPr>
              <a:buNone/>
            </a:pPr>
            <a:endParaRPr lang="en-AU" dirty="0" smtClean="0">
              <a:solidFill>
                <a:schemeClr val="accent2">
                  <a:lumMod val="50000"/>
                </a:schemeClr>
              </a:solidFill>
            </a:endParaRPr>
          </a:p>
          <a:p>
            <a:pPr>
              <a:buNone/>
            </a:pPr>
            <a:endParaRPr lang="en-AU" dirty="0" smtClean="0">
              <a:solidFill>
                <a:schemeClr val="accent2">
                  <a:lumMod val="50000"/>
                </a:schemeClr>
              </a:solidFill>
            </a:endParaRPr>
          </a:p>
          <a:p>
            <a:pPr>
              <a:buNone/>
            </a:pPr>
            <a:endParaRPr lang="en-AU" dirty="0" smtClean="0">
              <a:solidFill>
                <a:schemeClr val="accent2">
                  <a:lumMod val="50000"/>
                </a:schemeClr>
              </a:solidFill>
            </a:endParaRPr>
          </a:p>
          <a:p>
            <a:pPr>
              <a:buNone/>
            </a:pPr>
            <a:endParaRPr lang="en-AU" dirty="0"/>
          </a:p>
        </p:txBody>
      </p:sp>
      <p:pic>
        <p:nvPicPr>
          <p:cNvPr id="4" name="Picture 3" descr="beaten Jesus.jpg"/>
          <p:cNvPicPr>
            <a:picLocks noChangeAspect="1"/>
          </p:cNvPicPr>
          <p:nvPr/>
        </p:nvPicPr>
        <p:blipFill>
          <a:blip r:embed="rId2" cstate="print"/>
          <a:stretch>
            <a:fillRect/>
          </a:stretch>
        </p:blipFill>
        <p:spPr>
          <a:xfrm>
            <a:off x="5823520" y="3861048"/>
            <a:ext cx="2996952" cy="2996952"/>
          </a:xfrm>
          <a:prstGeom prst="rect">
            <a:avLst/>
          </a:prstGeom>
          <a:effectLst>
            <a:softEdge rad="1270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solidFill>
                  <a:schemeClr val="accent2">
                    <a:lumMod val="50000"/>
                  </a:schemeClr>
                </a:solidFill>
                <a:latin typeface="Calligraph421 BT" pitchFamily="66" charset="0"/>
              </a:rPr>
              <a:t>Gentiles were to be Blessed</a:t>
            </a:r>
            <a:br>
              <a:rPr lang="en-AU" b="1" dirty="0" smtClean="0">
                <a:solidFill>
                  <a:schemeClr val="accent2">
                    <a:lumMod val="50000"/>
                  </a:schemeClr>
                </a:solidFill>
                <a:latin typeface="Calligraph421 BT" pitchFamily="66" charset="0"/>
              </a:rPr>
            </a:br>
            <a:r>
              <a:rPr lang="en-AU" sz="3100" b="1" dirty="0" smtClean="0">
                <a:solidFill>
                  <a:schemeClr val="accent2">
                    <a:lumMod val="50000"/>
                  </a:schemeClr>
                </a:solidFill>
                <a:latin typeface="Calligraph421 BT" pitchFamily="66" charset="0"/>
              </a:rPr>
              <a:t>Galilee of the Gentiles</a:t>
            </a:r>
            <a:endParaRPr lang="en-AU" sz="3100" b="1" dirty="0">
              <a:solidFill>
                <a:schemeClr val="accent2">
                  <a:lumMod val="50000"/>
                </a:schemeClr>
              </a:solidFill>
              <a:latin typeface="Calligraph421 BT" pitchFamily="66" charset="0"/>
            </a:endParaRPr>
          </a:p>
        </p:txBody>
      </p:sp>
      <p:sp>
        <p:nvSpPr>
          <p:cNvPr id="4" name="Content Placeholder 3"/>
          <p:cNvSpPr>
            <a:spLocks noGrp="1"/>
          </p:cNvSpPr>
          <p:nvPr>
            <p:ph sz="half" idx="2"/>
          </p:nvPr>
        </p:nvSpPr>
        <p:spPr>
          <a:xfrm>
            <a:off x="5255568" y="1412776"/>
            <a:ext cx="3888432" cy="5445224"/>
          </a:xfrm>
        </p:spPr>
        <p:txBody>
          <a:bodyPr>
            <a:normAutofit fontScale="92500" lnSpcReduction="10000"/>
          </a:bodyPr>
          <a:lstStyle/>
          <a:p>
            <a:pPr>
              <a:buNone/>
            </a:pPr>
            <a:r>
              <a:rPr lang="en-AU" dirty="0" smtClean="0"/>
              <a:t>Isaiah 9:2 </a:t>
            </a:r>
            <a:r>
              <a:rPr lang="en-AU" dirty="0" smtClean="0">
                <a:solidFill>
                  <a:srgbClr val="C00000"/>
                </a:solidFill>
              </a:rPr>
              <a:t>“</a:t>
            </a:r>
            <a:r>
              <a:rPr lang="en-AU" b="1" dirty="0" smtClean="0">
                <a:solidFill>
                  <a:srgbClr val="C00000"/>
                </a:solidFill>
              </a:rPr>
              <a:t>In Galilee of the Gentiles,</a:t>
            </a:r>
            <a:r>
              <a:rPr lang="en-AU" b="1" baseline="30000" dirty="0" smtClean="0">
                <a:solidFill>
                  <a:srgbClr val="C00000"/>
                </a:solidFill>
              </a:rPr>
              <a:t> </a:t>
            </a:r>
            <a:r>
              <a:rPr lang="en-AU" b="1" dirty="0" smtClean="0">
                <a:solidFill>
                  <a:srgbClr val="C00000"/>
                </a:solidFill>
              </a:rPr>
              <a:t>the people who walked in darkness have seen a great light</a:t>
            </a:r>
            <a:r>
              <a:rPr lang="en-AU" dirty="0" smtClean="0">
                <a:solidFill>
                  <a:srgbClr val="C00000"/>
                </a:solidFill>
              </a:rPr>
              <a:t>;</a:t>
            </a:r>
            <a:r>
              <a:rPr lang="en-AU" dirty="0" smtClean="0"/>
              <a:t> Those who dwelt in the land of the shadow of death,</a:t>
            </a:r>
            <a:br>
              <a:rPr lang="en-AU" dirty="0" smtClean="0"/>
            </a:br>
            <a:r>
              <a:rPr lang="en-AU" dirty="0" smtClean="0"/>
              <a:t>Upon them a light has shined.”</a:t>
            </a:r>
          </a:p>
          <a:p>
            <a:pPr algn="ctr">
              <a:buNone/>
            </a:pPr>
            <a:r>
              <a:rPr lang="en-AU" b="1" dirty="0" smtClean="0">
                <a:solidFill>
                  <a:srgbClr val="C00000"/>
                </a:solidFill>
                <a:latin typeface="Calligraph421 BT" pitchFamily="66" charset="0"/>
              </a:rPr>
              <a:t>LEBANON </a:t>
            </a:r>
          </a:p>
          <a:p>
            <a:pPr algn="ctr">
              <a:buNone/>
            </a:pPr>
            <a:r>
              <a:rPr lang="en-AU" sz="2200" b="1" smtClean="0">
                <a:solidFill>
                  <a:srgbClr val="C00000"/>
                </a:solidFill>
                <a:latin typeface="Calligraph421 BT" pitchFamily="66" charset="0"/>
              </a:rPr>
              <a:t>BLESSED</a:t>
            </a:r>
            <a:r>
              <a:rPr lang="en-AU" dirty="0" smtClean="0"/>
              <a:t/>
            </a:r>
            <a:br>
              <a:rPr lang="en-AU" dirty="0" smtClean="0"/>
            </a:br>
            <a:r>
              <a:rPr lang="en-AU" sz="2600" i="1" dirty="0" smtClean="0"/>
              <a:t>“And I will bring them to the land of Gilead and to Lebanon, till there is no room for them.” </a:t>
            </a:r>
            <a:r>
              <a:rPr lang="en-AU" sz="1700" dirty="0" smtClean="0"/>
              <a:t>Zech. 10:10</a:t>
            </a:r>
          </a:p>
          <a:p>
            <a:pPr>
              <a:buNone/>
            </a:pPr>
            <a:endParaRPr lang="en-AU" dirty="0" smtClean="0"/>
          </a:p>
          <a:p>
            <a:pPr>
              <a:buNone/>
            </a:pPr>
            <a:endParaRPr lang="en-AU" dirty="0"/>
          </a:p>
        </p:txBody>
      </p:sp>
      <p:pic>
        <p:nvPicPr>
          <p:cNvPr id="5" name="Picture 4" descr="galilee.jpg"/>
          <p:cNvPicPr>
            <a:picLocks noChangeAspect="1"/>
          </p:cNvPicPr>
          <p:nvPr/>
        </p:nvPicPr>
        <p:blipFill>
          <a:blip r:embed="rId2" cstate="print"/>
          <a:stretch>
            <a:fillRect/>
          </a:stretch>
        </p:blipFill>
        <p:spPr>
          <a:xfrm>
            <a:off x="0" y="1772816"/>
            <a:ext cx="5639410" cy="4224114"/>
          </a:xfrm>
          <a:prstGeom prst="rect">
            <a:avLst/>
          </a:prstGeom>
          <a:effectLst>
            <a:softEdge rad="317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solidFill>
                  <a:schemeClr val="accent2">
                    <a:lumMod val="50000"/>
                  </a:schemeClr>
                </a:solidFill>
                <a:latin typeface="Calligraph421 BT" pitchFamily="66" charset="0"/>
              </a:rPr>
              <a:t>Where did </a:t>
            </a:r>
            <a:r>
              <a:rPr lang="en-AU" b="1" dirty="0" err="1" smtClean="0">
                <a:solidFill>
                  <a:schemeClr val="accent2">
                    <a:lumMod val="50000"/>
                  </a:schemeClr>
                </a:solidFill>
                <a:latin typeface="Calligraph421 BT" pitchFamily="66" charset="0"/>
              </a:rPr>
              <a:t>Sanballat</a:t>
            </a:r>
            <a:r>
              <a:rPr lang="en-AU" b="1" dirty="0" smtClean="0">
                <a:solidFill>
                  <a:schemeClr val="accent2">
                    <a:lumMod val="50000"/>
                  </a:schemeClr>
                </a:solidFill>
                <a:latin typeface="Calligraph421 BT" pitchFamily="66" charset="0"/>
              </a:rPr>
              <a:t> Go?</a:t>
            </a:r>
            <a:r>
              <a:rPr lang="en-AU" dirty="0" smtClean="0"/>
              <a:t/>
            </a:r>
            <a:br>
              <a:rPr lang="en-AU" dirty="0" smtClean="0"/>
            </a:br>
            <a:endParaRPr lang="en-AU" dirty="0"/>
          </a:p>
        </p:txBody>
      </p:sp>
      <p:sp>
        <p:nvSpPr>
          <p:cNvPr id="3" name="Content Placeholder 2"/>
          <p:cNvSpPr>
            <a:spLocks noGrp="1"/>
          </p:cNvSpPr>
          <p:nvPr>
            <p:ph sz="half" idx="1"/>
          </p:nvPr>
        </p:nvSpPr>
        <p:spPr>
          <a:xfrm>
            <a:off x="251520" y="980728"/>
            <a:ext cx="4392488" cy="3168352"/>
          </a:xfrm>
        </p:spPr>
        <p:txBody>
          <a:bodyPr>
            <a:normAutofit fontScale="77500" lnSpcReduction="20000"/>
          </a:bodyPr>
          <a:lstStyle/>
          <a:p>
            <a:pPr>
              <a:buNone/>
            </a:pPr>
            <a:r>
              <a:rPr lang="en-AU" dirty="0" smtClean="0"/>
              <a:t>Neh. 13:28 “One of the sons of </a:t>
            </a:r>
            <a:r>
              <a:rPr lang="en-AU" dirty="0" err="1" smtClean="0"/>
              <a:t>Joiada</a:t>
            </a:r>
            <a:r>
              <a:rPr lang="en-AU" dirty="0" smtClean="0"/>
              <a:t> son of </a:t>
            </a:r>
            <a:r>
              <a:rPr lang="en-AU" dirty="0" err="1" smtClean="0"/>
              <a:t>Eliashib</a:t>
            </a:r>
            <a:r>
              <a:rPr lang="en-AU" dirty="0" smtClean="0"/>
              <a:t> the high priest was son-in-law to </a:t>
            </a:r>
            <a:r>
              <a:rPr lang="en-AU" dirty="0" err="1" smtClean="0"/>
              <a:t>Sanballat</a:t>
            </a:r>
            <a:r>
              <a:rPr lang="en-AU" dirty="0" smtClean="0"/>
              <a:t> the </a:t>
            </a:r>
            <a:r>
              <a:rPr lang="en-AU" dirty="0" err="1" smtClean="0"/>
              <a:t>Horonite</a:t>
            </a:r>
            <a:r>
              <a:rPr lang="en-AU" dirty="0" smtClean="0"/>
              <a:t>. And I drove him away from me.”</a:t>
            </a:r>
          </a:p>
          <a:p>
            <a:pPr algn="ctr">
              <a:buNone/>
            </a:pPr>
            <a:r>
              <a:rPr lang="en-AU" sz="4000" b="1" dirty="0" smtClean="0">
                <a:solidFill>
                  <a:srgbClr val="C00000"/>
                </a:solidFill>
                <a:latin typeface="Calligraph421 BT" pitchFamily="66" charset="0"/>
              </a:rPr>
              <a:t>He went with a group of priests, built a temple and </a:t>
            </a:r>
            <a:r>
              <a:rPr lang="en-AU" sz="4000" b="1" dirty="0" err="1" smtClean="0">
                <a:solidFill>
                  <a:srgbClr val="C00000"/>
                </a:solidFill>
                <a:latin typeface="Calligraph421 BT" pitchFamily="66" charset="0"/>
              </a:rPr>
              <a:t>woshipped</a:t>
            </a:r>
            <a:r>
              <a:rPr lang="en-AU" sz="4000" b="1" dirty="0" smtClean="0">
                <a:solidFill>
                  <a:srgbClr val="C00000"/>
                </a:solidFill>
                <a:latin typeface="Calligraph421 BT" pitchFamily="66" charset="0"/>
              </a:rPr>
              <a:t> God on Mt </a:t>
            </a:r>
            <a:r>
              <a:rPr lang="en-AU" sz="4000" b="1" dirty="0" err="1" smtClean="0">
                <a:solidFill>
                  <a:srgbClr val="C00000"/>
                </a:solidFill>
                <a:latin typeface="Calligraph421 BT" pitchFamily="66" charset="0"/>
              </a:rPr>
              <a:t>Gerizim</a:t>
            </a:r>
            <a:endParaRPr lang="en-AU" sz="4000" b="1" dirty="0">
              <a:solidFill>
                <a:srgbClr val="C00000"/>
              </a:solidFill>
              <a:latin typeface="Calligraph421 BT" pitchFamily="66" charset="0"/>
            </a:endParaRPr>
          </a:p>
        </p:txBody>
      </p:sp>
      <p:sp>
        <p:nvSpPr>
          <p:cNvPr id="4" name="Content Placeholder 3"/>
          <p:cNvSpPr>
            <a:spLocks noGrp="1"/>
          </p:cNvSpPr>
          <p:nvPr>
            <p:ph sz="half" idx="2"/>
          </p:nvPr>
        </p:nvSpPr>
        <p:spPr>
          <a:xfrm>
            <a:off x="4648200" y="1052736"/>
            <a:ext cx="4038600" cy="5073427"/>
          </a:xfrm>
        </p:spPr>
        <p:txBody>
          <a:bodyPr>
            <a:normAutofit fontScale="77500" lnSpcReduction="20000"/>
          </a:bodyPr>
          <a:lstStyle/>
          <a:p>
            <a:pPr>
              <a:buNone/>
            </a:pPr>
            <a:r>
              <a:rPr lang="en-AU" sz="2100" i="1" dirty="0" smtClean="0"/>
              <a:t>FROM ISRAEL ANTIQUITIES AUTHORITY</a:t>
            </a:r>
            <a:endParaRPr lang="en-AU" sz="2100" dirty="0" smtClean="0"/>
          </a:p>
          <a:p>
            <a:pPr>
              <a:buNone/>
            </a:pPr>
            <a:r>
              <a:rPr lang="en-AU" sz="2100" i="1" dirty="0" smtClean="0"/>
              <a:t>National Campus for Archaeology of Israel</a:t>
            </a:r>
          </a:p>
          <a:p>
            <a:pPr>
              <a:buNone/>
            </a:pPr>
            <a:r>
              <a:rPr lang="en-AU" sz="2000" i="1" dirty="0" smtClean="0"/>
              <a:t>“Today we can state with certainty that the first phase of the temple on Mount </a:t>
            </a:r>
            <a:r>
              <a:rPr lang="en-AU" sz="2000" i="1" dirty="0" err="1" smtClean="0"/>
              <a:t>Gerizim</a:t>
            </a:r>
            <a:r>
              <a:rPr lang="en-AU" sz="2000" i="1" dirty="0" smtClean="0"/>
              <a:t> was erected in the middle of the fifth century BCE by </a:t>
            </a:r>
            <a:r>
              <a:rPr lang="en-AU" sz="2000" i="1" dirty="0" err="1" smtClean="0"/>
              <a:t>Sanballat</a:t>
            </a:r>
            <a:r>
              <a:rPr lang="en-AU" sz="2000" i="1" dirty="0" smtClean="0"/>
              <a:t> the </a:t>
            </a:r>
            <a:r>
              <a:rPr lang="en-AU" sz="2000" i="1" dirty="0" err="1" smtClean="0"/>
              <a:t>Horonite</a:t>
            </a:r>
            <a:r>
              <a:rPr lang="en-AU" sz="2000" i="1" dirty="0" smtClean="0"/>
              <a:t>, a contemporary of Ezra and Nehemiah...</a:t>
            </a:r>
            <a:br>
              <a:rPr lang="en-AU" sz="2000" i="1" dirty="0" smtClean="0"/>
            </a:br>
            <a:r>
              <a:rPr lang="en-AU" sz="2000" i="1" dirty="0" err="1" smtClean="0"/>
              <a:t>Sanballat</a:t>
            </a:r>
            <a:r>
              <a:rPr lang="en-AU" sz="2000" i="1" dirty="0" smtClean="0"/>
              <a:t> the </a:t>
            </a:r>
            <a:r>
              <a:rPr lang="en-AU" sz="2000" i="1" dirty="0" err="1" smtClean="0"/>
              <a:t>Horonite</a:t>
            </a:r>
            <a:r>
              <a:rPr lang="en-AU" sz="2000" i="1" dirty="0" smtClean="0"/>
              <a:t> who was a  governor of Samaria on behalf of the Persian Empire – decided to build a temple to a supreme god on Mount </a:t>
            </a:r>
            <a:r>
              <a:rPr lang="en-AU" sz="2000" i="1" dirty="0" err="1" smtClean="0"/>
              <a:t>Gerizim</a:t>
            </a:r>
            <a:r>
              <a:rPr lang="en-AU" sz="2000" i="1" dirty="0" smtClean="0"/>
              <a:t>, which was sacred to both the people of Samaria and the people of Judah, and thus severe all ties with Jerusalem and its temple.</a:t>
            </a:r>
            <a:br>
              <a:rPr lang="en-AU" sz="2000" i="1" dirty="0" smtClean="0"/>
            </a:br>
            <a:r>
              <a:rPr lang="en-AU" sz="2000" i="1" dirty="0" smtClean="0"/>
              <a:t>He decided to wed his daughter to a scion of the high priesthood in Jerusalem thereby making all his descendants priests from the sect of the Jerusalem priesthood. It seems that along with the grandson of </a:t>
            </a:r>
            <a:r>
              <a:rPr lang="en-AU" sz="2000" i="1" dirty="0" err="1" smtClean="0"/>
              <a:t>Eliashib</a:t>
            </a:r>
            <a:r>
              <a:rPr lang="en-AU" sz="2000" i="1" dirty="0" smtClean="0"/>
              <a:t> the Priest other Judean priests came to Mount </a:t>
            </a:r>
            <a:r>
              <a:rPr lang="en-AU" sz="2000" i="1" dirty="0" err="1" smtClean="0"/>
              <a:t>Gerizim</a:t>
            </a:r>
            <a:r>
              <a:rPr lang="en-AU" sz="2000" i="1" dirty="0" smtClean="0"/>
              <a:t> where they built and sanctified the temple as a replica of the Jerusalem temple.”</a:t>
            </a:r>
            <a:endParaRPr lang="en-AU" sz="2000" dirty="0" smtClean="0"/>
          </a:p>
          <a:p>
            <a:pPr>
              <a:buNone/>
            </a:pPr>
            <a:endParaRPr lang="en-AU" sz="2100" baseline="-25000" dirty="0" smtClean="0"/>
          </a:p>
          <a:p>
            <a:pPr>
              <a:buNone/>
            </a:pPr>
            <a:endParaRPr lang="en-AU" dirty="0"/>
          </a:p>
        </p:txBody>
      </p:sp>
      <p:pic>
        <p:nvPicPr>
          <p:cNvPr id="7" name="Picture 6" descr="Nablus_gerizim-Ebal.jpg"/>
          <p:cNvPicPr>
            <a:picLocks noChangeAspect="1"/>
          </p:cNvPicPr>
          <p:nvPr/>
        </p:nvPicPr>
        <p:blipFill>
          <a:blip r:embed="rId2" cstate="print"/>
          <a:stretch>
            <a:fillRect/>
          </a:stretch>
        </p:blipFill>
        <p:spPr>
          <a:xfrm>
            <a:off x="755576" y="3995652"/>
            <a:ext cx="3816464" cy="2862348"/>
          </a:xfrm>
          <a:prstGeom prst="rect">
            <a:avLst/>
          </a:prstGeom>
          <a:effectLst>
            <a:softEdge rad="63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0"/>
            <a:ext cx="8229600" cy="1143000"/>
          </a:xfrm>
        </p:spPr>
        <p:txBody>
          <a:bodyPr/>
          <a:lstStyle/>
          <a:p>
            <a:r>
              <a:rPr lang="en-AU" b="1" u="sng" dirty="0" smtClean="0">
                <a:solidFill>
                  <a:srgbClr val="C00000"/>
                </a:solidFill>
                <a:latin typeface="Calligraph421 BT" pitchFamily="66" charset="0"/>
              </a:rPr>
              <a:t>WHERE</a:t>
            </a:r>
            <a:r>
              <a:rPr lang="en-AU" b="1" dirty="0" smtClean="0">
                <a:solidFill>
                  <a:srgbClr val="C00000"/>
                </a:solidFill>
                <a:latin typeface="Calligraph421 BT" pitchFamily="66" charset="0"/>
              </a:rPr>
              <a:t> WE WORSHIP</a:t>
            </a:r>
            <a:endParaRPr lang="en-AU" b="1" dirty="0">
              <a:solidFill>
                <a:srgbClr val="C00000"/>
              </a:solidFill>
              <a:latin typeface="Calligraph421 BT" pitchFamily="66" charset="0"/>
            </a:endParaRPr>
          </a:p>
        </p:txBody>
      </p:sp>
      <p:sp>
        <p:nvSpPr>
          <p:cNvPr id="6" name="Text Placeholder 5"/>
          <p:cNvSpPr>
            <a:spLocks noGrp="1"/>
          </p:cNvSpPr>
          <p:nvPr>
            <p:ph type="body" idx="1"/>
          </p:nvPr>
        </p:nvSpPr>
        <p:spPr>
          <a:xfrm>
            <a:off x="539552" y="764704"/>
            <a:ext cx="4040188" cy="639762"/>
          </a:xfrm>
        </p:spPr>
        <p:txBody>
          <a:bodyPr>
            <a:normAutofit/>
          </a:bodyPr>
          <a:lstStyle/>
          <a:p>
            <a:pPr algn="ctr"/>
            <a:r>
              <a:rPr lang="en-AU" sz="2800" dirty="0" smtClean="0">
                <a:solidFill>
                  <a:schemeClr val="accent2">
                    <a:lumMod val="50000"/>
                  </a:schemeClr>
                </a:solidFill>
              </a:rPr>
              <a:t>EZRA</a:t>
            </a:r>
            <a:endParaRPr lang="en-AU" sz="2800" dirty="0">
              <a:solidFill>
                <a:schemeClr val="accent2">
                  <a:lumMod val="50000"/>
                </a:schemeClr>
              </a:solidFill>
            </a:endParaRPr>
          </a:p>
        </p:txBody>
      </p:sp>
      <p:sp>
        <p:nvSpPr>
          <p:cNvPr id="7" name="Content Placeholder 6"/>
          <p:cNvSpPr>
            <a:spLocks noGrp="1"/>
          </p:cNvSpPr>
          <p:nvPr>
            <p:ph sz="half" idx="2"/>
          </p:nvPr>
        </p:nvSpPr>
        <p:spPr>
          <a:xfrm>
            <a:off x="467544" y="1484784"/>
            <a:ext cx="4040188" cy="2808312"/>
          </a:xfrm>
        </p:spPr>
        <p:txBody>
          <a:bodyPr>
            <a:normAutofit fontScale="92500" lnSpcReduction="20000"/>
          </a:bodyPr>
          <a:lstStyle/>
          <a:p>
            <a:pPr>
              <a:buNone/>
            </a:pPr>
            <a:r>
              <a:rPr lang="en-AU" dirty="0" smtClean="0">
                <a:solidFill>
                  <a:schemeClr val="accent2">
                    <a:lumMod val="50000"/>
                  </a:schemeClr>
                </a:solidFill>
              </a:rPr>
              <a:t>Ezra focussed his worship on Jerusalem and the tribes of Judah, Benjamin and part of Levi. </a:t>
            </a:r>
          </a:p>
          <a:p>
            <a:pPr>
              <a:buNone/>
            </a:pPr>
            <a:r>
              <a:rPr lang="en-AU" dirty="0" smtClean="0">
                <a:solidFill>
                  <a:schemeClr val="accent2">
                    <a:lumMod val="50000"/>
                  </a:schemeClr>
                </a:solidFill>
              </a:rPr>
              <a:t>Ezra 1:3 </a:t>
            </a:r>
            <a:r>
              <a:rPr lang="en-AU" i="1" dirty="0" smtClean="0">
                <a:solidFill>
                  <a:schemeClr val="accent2">
                    <a:lumMod val="50000"/>
                  </a:schemeClr>
                </a:solidFill>
              </a:rPr>
              <a:t>“Any of his people among you may go up to Jerusalem in Judah and build the temple of the </a:t>
            </a:r>
            <a:r>
              <a:rPr lang="en-AU" i="1" cap="small" dirty="0" smtClean="0">
                <a:solidFill>
                  <a:schemeClr val="accent2">
                    <a:lumMod val="50000"/>
                  </a:schemeClr>
                </a:solidFill>
              </a:rPr>
              <a:t>Lord</a:t>
            </a:r>
            <a:r>
              <a:rPr lang="en-AU" i="1" dirty="0" smtClean="0">
                <a:solidFill>
                  <a:schemeClr val="accent2">
                    <a:lumMod val="50000"/>
                  </a:schemeClr>
                </a:solidFill>
              </a:rPr>
              <a:t>, the God of Israel, </a:t>
            </a:r>
            <a:r>
              <a:rPr lang="en-AU" b="1" i="1" dirty="0" smtClean="0">
                <a:solidFill>
                  <a:srgbClr val="C00000"/>
                </a:solidFill>
              </a:rPr>
              <a:t>the God who is in Jerusalem</a:t>
            </a:r>
            <a:r>
              <a:rPr lang="en-AU" b="1" i="1" dirty="0" smtClean="0">
                <a:solidFill>
                  <a:schemeClr val="accent2">
                    <a:lumMod val="50000"/>
                  </a:schemeClr>
                </a:solidFill>
              </a:rPr>
              <a:t>”</a:t>
            </a:r>
            <a:endParaRPr lang="en-AU" i="1" dirty="0">
              <a:solidFill>
                <a:schemeClr val="accent2">
                  <a:lumMod val="50000"/>
                </a:schemeClr>
              </a:solidFill>
            </a:endParaRPr>
          </a:p>
        </p:txBody>
      </p:sp>
      <p:sp>
        <p:nvSpPr>
          <p:cNvPr id="8" name="Text Placeholder 7"/>
          <p:cNvSpPr>
            <a:spLocks noGrp="1"/>
          </p:cNvSpPr>
          <p:nvPr>
            <p:ph type="body" sz="quarter" idx="3"/>
          </p:nvPr>
        </p:nvSpPr>
        <p:spPr>
          <a:xfrm>
            <a:off x="4572000" y="908720"/>
            <a:ext cx="4041775" cy="639762"/>
          </a:xfrm>
        </p:spPr>
        <p:txBody>
          <a:bodyPr>
            <a:normAutofit/>
          </a:bodyPr>
          <a:lstStyle/>
          <a:p>
            <a:pPr algn="ctr"/>
            <a:r>
              <a:rPr lang="en-AU" sz="2800" dirty="0" smtClean="0">
                <a:solidFill>
                  <a:schemeClr val="accent2">
                    <a:lumMod val="50000"/>
                  </a:schemeClr>
                </a:solidFill>
              </a:rPr>
              <a:t>JESUS</a:t>
            </a:r>
            <a:endParaRPr lang="en-AU" sz="2800" dirty="0">
              <a:solidFill>
                <a:schemeClr val="accent2">
                  <a:lumMod val="50000"/>
                </a:schemeClr>
              </a:solidFill>
            </a:endParaRPr>
          </a:p>
        </p:txBody>
      </p:sp>
      <p:sp>
        <p:nvSpPr>
          <p:cNvPr id="9" name="Content Placeholder 8"/>
          <p:cNvSpPr>
            <a:spLocks noGrp="1"/>
          </p:cNvSpPr>
          <p:nvPr>
            <p:ph sz="quarter" idx="4"/>
          </p:nvPr>
        </p:nvSpPr>
        <p:spPr>
          <a:xfrm>
            <a:off x="4932040" y="1556792"/>
            <a:ext cx="4041775" cy="4824536"/>
          </a:xfrm>
        </p:spPr>
        <p:txBody>
          <a:bodyPr>
            <a:normAutofit fontScale="92500" lnSpcReduction="20000"/>
          </a:bodyPr>
          <a:lstStyle/>
          <a:p>
            <a:pPr>
              <a:buNone/>
            </a:pPr>
            <a:r>
              <a:rPr lang="en-AU" dirty="0" smtClean="0">
                <a:solidFill>
                  <a:schemeClr val="accent2">
                    <a:lumMod val="50000"/>
                  </a:schemeClr>
                </a:solidFill>
              </a:rPr>
              <a:t>Jesus said the place of worship doesn’t matter, but HOW you worship.</a:t>
            </a:r>
          </a:p>
          <a:p>
            <a:pPr>
              <a:buNone/>
            </a:pPr>
            <a:r>
              <a:rPr lang="en-AU" dirty="0" smtClean="0">
                <a:solidFill>
                  <a:schemeClr val="accent2">
                    <a:lumMod val="50000"/>
                  </a:schemeClr>
                </a:solidFill>
              </a:rPr>
              <a:t>John 4:20  “</a:t>
            </a:r>
            <a:r>
              <a:rPr lang="en-AU" i="1" dirty="0" smtClean="0">
                <a:solidFill>
                  <a:schemeClr val="accent2">
                    <a:lumMod val="50000"/>
                  </a:schemeClr>
                </a:solidFill>
              </a:rPr>
              <a:t>Our ancestors worshiped on this mountain, but you Jews claim that the place where we must worship is in Jerusalem.” </a:t>
            </a:r>
            <a:r>
              <a:rPr lang="en-AU" i="1" baseline="30000" dirty="0" smtClean="0">
                <a:solidFill>
                  <a:schemeClr val="accent2">
                    <a:lumMod val="50000"/>
                  </a:schemeClr>
                </a:solidFill>
              </a:rPr>
              <a:t> </a:t>
            </a:r>
            <a:r>
              <a:rPr lang="en-AU" i="1" dirty="0" smtClean="0">
                <a:solidFill>
                  <a:schemeClr val="accent2">
                    <a:lumMod val="50000"/>
                  </a:schemeClr>
                </a:solidFill>
              </a:rPr>
              <a:t>“Woman,” Jesus replied, “believe me, a time is coming when </a:t>
            </a:r>
            <a:r>
              <a:rPr lang="en-AU" b="1" i="1" dirty="0" smtClean="0">
                <a:solidFill>
                  <a:srgbClr val="C00000"/>
                </a:solidFill>
              </a:rPr>
              <a:t>you will worship the Father neither on this mountain nor in Jerusalem</a:t>
            </a:r>
            <a:r>
              <a:rPr lang="en-AU" i="1" dirty="0" smtClean="0">
                <a:solidFill>
                  <a:schemeClr val="accent2">
                    <a:lumMod val="50000"/>
                  </a:schemeClr>
                </a:solidFill>
              </a:rPr>
              <a:t>...a time is coming and has now come when the true worshipers will </a:t>
            </a:r>
            <a:r>
              <a:rPr lang="en-AU" b="1" i="1" dirty="0" smtClean="0">
                <a:solidFill>
                  <a:srgbClr val="C00000"/>
                </a:solidFill>
              </a:rPr>
              <a:t>worship the Father in Spirit and in truth”</a:t>
            </a:r>
            <a:endParaRPr lang="en-AU" b="1" i="1" dirty="0">
              <a:solidFill>
                <a:srgbClr val="C00000"/>
              </a:solidFill>
            </a:endParaRPr>
          </a:p>
        </p:txBody>
      </p:sp>
      <p:pic>
        <p:nvPicPr>
          <p:cNvPr id="10" name="Picture 9" descr="sam jesus.jpg"/>
          <p:cNvPicPr>
            <a:picLocks noChangeAspect="1"/>
          </p:cNvPicPr>
          <p:nvPr/>
        </p:nvPicPr>
        <p:blipFill>
          <a:blip r:embed="rId2" cstate="print"/>
          <a:stretch>
            <a:fillRect/>
          </a:stretch>
        </p:blipFill>
        <p:spPr>
          <a:xfrm>
            <a:off x="467544" y="4365104"/>
            <a:ext cx="4705325" cy="2645781"/>
          </a:xfrm>
          <a:prstGeom prst="rect">
            <a:avLst/>
          </a:prstGeom>
          <a:effectLst>
            <a:softEdge rad="317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AU" sz="5300" b="1" dirty="0" smtClean="0">
                <a:solidFill>
                  <a:schemeClr val="accent2">
                    <a:lumMod val="50000"/>
                  </a:schemeClr>
                </a:solidFill>
                <a:latin typeface="Calligraph421 BT" pitchFamily="66" charset="0"/>
              </a:rPr>
              <a:t>Background </a:t>
            </a:r>
            <a:r>
              <a:rPr lang="en-AU" b="1" dirty="0" smtClean="0">
                <a:solidFill>
                  <a:schemeClr val="accent2">
                    <a:lumMod val="50000"/>
                  </a:schemeClr>
                </a:solidFill>
                <a:latin typeface="Calligraph421 BT" pitchFamily="66" charset="0"/>
              </a:rPr>
              <a:t/>
            </a:r>
            <a:br>
              <a:rPr lang="en-AU" b="1" dirty="0" smtClean="0">
                <a:solidFill>
                  <a:schemeClr val="accent2">
                    <a:lumMod val="50000"/>
                  </a:schemeClr>
                </a:solidFill>
                <a:latin typeface="Calligraph421 BT" pitchFamily="66" charset="0"/>
              </a:rPr>
            </a:br>
            <a:r>
              <a:rPr lang="en-AU" b="1" dirty="0" smtClean="0">
                <a:solidFill>
                  <a:schemeClr val="accent2">
                    <a:lumMod val="50000"/>
                  </a:schemeClr>
                </a:solidFill>
                <a:latin typeface="Calligraph421 BT" pitchFamily="66" charset="0"/>
              </a:rPr>
              <a:t>- </a:t>
            </a:r>
            <a:r>
              <a:rPr lang="en-AU" sz="3100" u="sng" dirty="0" smtClean="0">
                <a:solidFill>
                  <a:schemeClr val="accent2">
                    <a:lumMod val="50000"/>
                  </a:schemeClr>
                </a:solidFill>
              </a:rPr>
              <a:t>Ezra – Nehemiah</a:t>
            </a:r>
            <a:r>
              <a:rPr lang="en-AU" sz="3100" dirty="0" smtClean="0">
                <a:solidFill>
                  <a:schemeClr val="accent2">
                    <a:lumMod val="50000"/>
                  </a:schemeClr>
                </a:solidFill>
              </a:rPr>
              <a:t>  were originally one book</a:t>
            </a:r>
            <a:br>
              <a:rPr lang="en-AU" sz="3100" dirty="0" smtClean="0">
                <a:solidFill>
                  <a:schemeClr val="accent2">
                    <a:lumMod val="50000"/>
                  </a:schemeClr>
                </a:solidFill>
              </a:rPr>
            </a:br>
            <a:r>
              <a:rPr lang="en-AU" sz="3100" dirty="0" smtClean="0">
                <a:solidFill>
                  <a:schemeClr val="accent2">
                    <a:lumMod val="50000"/>
                  </a:schemeClr>
                </a:solidFill>
              </a:rPr>
              <a:t>It covered the period from approx 538 BC – 432BC</a:t>
            </a:r>
            <a:r>
              <a:rPr lang="en-AU" dirty="0" smtClean="0">
                <a:solidFill>
                  <a:schemeClr val="accent2">
                    <a:lumMod val="50000"/>
                  </a:schemeClr>
                </a:solidFill>
              </a:rPr>
              <a:t/>
            </a:r>
            <a:br>
              <a:rPr lang="en-AU" dirty="0" smtClean="0">
                <a:solidFill>
                  <a:schemeClr val="accent2">
                    <a:lumMod val="50000"/>
                  </a:schemeClr>
                </a:solidFill>
              </a:rPr>
            </a:br>
            <a:endParaRPr lang="en-AU" b="1" dirty="0">
              <a:solidFill>
                <a:schemeClr val="accent2">
                  <a:lumMod val="50000"/>
                </a:schemeClr>
              </a:solidFill>
              <a:latin typeface="Calligraph421 BT" pitchFamily="66" charset="0"/>
            </a:endParaRPr>
          </a:p>
        </p:txBody>
      </p:sp>
      <p:sp>
        <p:nvSpPr>
          <p:cNvPr id="3" name="Content Placeholder 2"/>
          <p:cNvSpPr>
            <a:spLocks noGrp="1"/>
          </p:cNvSpPr>
          <p:nvPr>
            <p:ph idx="1"/>
          </p:nvPr>
        </p:nvSpPr>
        <p:spPr>
          <a:xfrm>
            <a:off x="0" y="1844824"/>
            <a:ext cx="8568952" cy="5832648"/>
          </a:xfrm>
        </p:spPr>
        <p:txBody>
          <a:bodyPr>
            <a:normAutofit fontScale="92500" lnSpcReduction="20000"/>
          </a:bodyPr>
          <a:lstStyle/>
          <a:p>
            <a:pPr>
              <a:buNone/>
            </a:pPr>
            <a:r>
              <a:rPr lang="en-AU" dirty="0" smtClean="0">
                <a:solidFill>
                  <a:schemeClr val="accent2">
                    <a:lumMod val="50000"/>
                  </a:schemeClr>
                </a:solidFill>
              </a:rPr>
              <a:t>	    538 BC - </a:t>
            </a:r>
            <a:r>
              <a:rPr lang="en-AU" sz="2400" dirty="0" smtClean="0">
                <a:solidFill>
                  <a:schemeClr val="accent2">
                    <a:lumMod val="50000"/>
                  </a:schemeClr>
                </a:solidFill>
              </a:rPr>
              <a:t>Zerubbabel</a:t>
            </a:r>
            <a:r>
              <a:rPr lang="en-AU" dirty="0" smtClean="0">
                <a:solidFill>
                  <a:schemeClr val="accent2">
                    <a:lumMod val="50000"/>
                  </a:schemeClr>
                </a:solidFill>
              </a:rPr>
              <a:t> </a:t>
            </a:r>
            <a:r>
              <a:rPr lang="en-AU" sz="2400" dirty="0" smtClean="0">
                <a:solidFill>
                  <a:schemeClr val="accent2">
                    <a:lumMod val="50000"/>
                  </a:schemeClr>
                </a:solidFill>
              </a:rPr>
              <a:t>led 1</a:t>
            </a:r>
            <a:r>
              <a:rPr lang="en-AU" sz="2400" baseline="30000" dirty="0" smtClean="0">
                <a:solidFill>
                  <a:schemeClr val="accent2">
                    <a:lumMod val="50000"/>
                  </a:schemeClr>
                </a:solidFill>
              </a:rPr>
              <a:t>st</a:t>
            </a:r>
            <a:r>
              <a:rPr lang="en-AU" sz="2400" dirty="0" smtClean="0">
                <a:solidFill>
                  <a:schemeClr val="accent2">
                    <a:lumMod val="50000"/>
                  </a:schemeClr>
                </a:solidFill>
              </a:rPr>
              <a:t> return to Jerusalem – Ezra 2:2</a:t>
            </a:r>
          </a:p>
          <a:p>
            <a:pPr>
              <a:buNone/>
            </a:pPr>
            <a:r>
              <a:rPr lang="en-AU" sz="2400" dirty="0" smtClean="0">
                <a:solidFill>
                  <a:schemeClr val="accent2">
                    <a:lumMod val="50000"/>
                  </a:schemeClr>
                </a:solidFill>
              </a:rPr>
              <a:t>		</a:t>
            </a:r>
            <a:r>
              <a:rPr lang="en-AU" sz="2400" b="1" dirty="0" smtClean="0">
                <a:solidFill>
                  <a:schemeClr val="accent2">
                    <a:lumMod val="50000"/>
                  </a:schemeClr>
                </a:solidFill>
              </a:rPr>
              <a:t>520 BC  </a:t>
            </a:r>
            <a:r>
              <a:rPr lang="en-AU" sz="2400" dirty="0" smtClean="0">
                <a:solidFill>
                  <a:schemeClr val="accent2">
                    <a:lumMod val="50000"/>
                  </a:schemeClr>
                </a:solidFill>
              </a:rPr>
              <a:t>– </a:t>
            </a:r>
            <a:r>
              <a:rPr lang="en-AU" sz="2400" b="1" dirty="0" smtClean="0">
                <a:solidFill>
                  <a:schemeClr val="tx2">
                    <a:lumMod val="50000"/>
                  </a:schemeClr>
                </a:solidFill>
              </a:rPr>
              <a:t>Haggai/Zechariah</a:t>
            </a:r>
            <a:r>
              <a:rPr lang="en-AU" sz="2400" dirty="0" smtClean="0">
                <a:solidFill>
                  <a:schemeClr val="accent2">
                    <a:lumMod val="50000"/>
                  </a:schemeClr>
                </a:solidFill>
              </a:rPr>
              <a:t> Prophesy </a:t>
            </a:r>
            <a:endParaRPr lang="en-AU" dirty="0" smtClean="0">
              <a:solidFill>
                <a:schemeClr val="accent2">
                  <a:lumMod val="50000"/>
                </a:schemeClr>
              </a:solidFill>
            </a:endParaRPr>
          </a:p>
          <a:p>
            <a:pPr>
              <a:buNone/>
            </a:pPr>
            <a:r>
              <a:rPr lang="en-AU" dirty="0" smtClean="0">
                <a:solidFill>
                  <a:schemeClr val="accent2">
                    <a:lumMod val="50000"/>
                  </a:schemeClr>
                </a:solidFill>
              </a:rPr>
              <a:t>	    516 BC - </a:t>
            </a:r>
            <a:r>
              <a:rPr lang="en-AU" sz="2400" dirty="0" smtClean="0">
                <a:solidFill>
                  <a:schemeClr val="accent2">
                    <a:lumMod val="50000"/>
                  </a:schemeClr>
                </a:solidFill>
              </a:rPr>
              <a:t>Temple completed in </a:t>
            </a:r>
            <a:r>
              <a:rPr lang="en-AU" b="1" dirty="0" smtClean="0">
                <a:solidFill>
                  <a:srgbClr val="C00000"/>
                </a:solidFill>
              </a:rPr>
              <a:t>Jerusalem</a:t>
            </a:r>
            <a:r>
              <a:rPr lang="en-AU" sz="2400" dirty="0" smtClean="0">
                <a:solidFill>
                  <a:schemeClr val="accent2">
                    <a:lumMod val="50000"/>
                  </a:schemeClr>
                </a:solidFill>
              </a:rPr>
              <a:t> - Ezra 6:15          </a:t>
            </a:r>
          </a:p>
          <a:p>
            <a:pPr algn="ctr">
              <a:buNone/>
            </a:pPr>
            <a:r>
              <a:rPr lang="en-AU" sz="2400" dirty="0" smtClean="0">
                <a:solidFill>
                  <a:schemeClr val="accent2">
                    <a:lumMod val="50000"/>
                  </a:schemeClr>
                </a:solidFill>
              </a:rPr>
              <a:t>           6th year Darius </a:t>
            </a:r>
            <a:r>
              <a:rPr lang="en-AU" sz="2800" dirty="0" smtClean="0">
                <a:ln>
                  <a:solidFill>
                    <a:schemeClr val="tx2">
                      <a:lumMod val="50000"/>
                    </a:schemeClr>
                  </a:solidFill>
                </a:ln>
                <a:solidFill>
                  <a:schemeClr val="accent2">
                    <a:lumMod val="50000"/>
                  </a:schemeClr>
                </a:solidFill>
              </a:rPr>
              <a:t>Prophet Zechariah </a:t>
            </a:r>
            <a:r>
              <a:rPr lang="en-AU" sz="2400" dirty="0" smtClean="0">
                <a:solidFill>
                  <a:schemeClr val="accent2">
                    <a:lumMod val="50000"/>
                  </a:schemeClr>
                </a:solidFill>
              </a:rPr>
              <a:t>contemporary Ezra 6:15</a:t>
            </a:r>
          </a:p>
          <a:p>
            <a:pPr>
              <a:buNone/>
            </a:pPr>
            <a:r>
              <a:rPr lang="en-AU" sz="2400" dirty="0" smtClean="0">
                <a:solidFill>
                  <a:schemeClr val="accent2">
                    <a:lumMod val="50000"/>
                  </a:schemeClr>
                </a:solidFill>
              </a:rPr>
              <a:t>	     </a:t>
            </a:r>
            <a:r>
              <a:rPr lang="en-AU" dirty="0" smtClean="0">
                <a:solidFill>
                  <a:schemeClr val="accent2">
                    <a:lumMod val="50000"/>
                  </a:schemeClr>
                </a:solidFill>
              </a:rPr>
              <a:t>486 BC </a:t>
            </a:r>
            <a:r>
              <a:rPr lang="en-AU" sz="2400" dirty="0" smtClean="0">
                <a:solidFill>
                  <a:schemeClr val="accent2">
                    <a:lumMod val="50000"/>
                  </a:schemeClr>
                </a:solidFill>
              </a:rPr>
              <a:t>– Letter written to Xerxes – Ezra 4:6</a:t>
            </a:r>
          </a:p>
          <a:p>
            <a:pPr>
              <a:buNone/>
            </a:pPr>
            <a:r>
              <a:rPr lang="en-AU" dirty="0" smtClean="0">
                <a:solidFill>
                  <a:schemeClr val="accent2">
                    <a:lumMod val="50000"/>
                  </a:schemeClr>
                </a:solidFill>
              </a:rPr>
              <a:t>        479 BC </a:t>
            </a:r>
            <a:r>
              <a:rPr lang="en-AU" sz="2400" dirty="0" smtClean="0">
                <a:solidFill>
                  <a:schemeClr val="accent2">
                    <a:lumMod val="50000"/>
                  </a:schemeClr>
                </a:solidFill>
              </a:rPr>
              <a:t>– </a:t>
            </a:r>
            <a:r>
              <a:rPr lang="en-AU" sz="3600" b="1" u="sng" dirty="0" smtClean="0">
                <a:solidFill>
                  <a:srgbClr val="C00000"/>
                </a:solidFill>
              </a:rPr>
              <a:t>Esther*</a:t>
            </a:r>
            <a:r>
              <a:rPr lang="en-AU" sz="2400" u="sng" dirty="0" smtClean="0">
                <a:solidFill>
                  <a:schemeClr val="accent2">
                    <a:lumMod val="50000"/>
                  </a:schemeClr>
                </a:solidFill>
              </a:rPr>
              <a:t> made queen in </a:t>
            </a:r>
            <a:r>
              <a:rPr lang="en-AU" b="1" u="sng" dirty="0" smtClean="0">
                <a:solidFill>
                  <a:srgbClr val="C00000"/>
                </a:solidFill>
              </a:rPr>
              <a:t>Persia</a:t>
            </a:r>
            <a:r>
              <a:rPr lang="en-AU" sz="2400" b="1" u="sng" dirty="0" smtClean="0">
                <a:solidFill>
                  <a:srgbClr val="C00000"/>
                </a:solidFill>
              </a:rPr>
              <a:t> </a:t>
            </a:r>
            <a:r>
              <a:rPr lang="en-AU" sz="2400" dirty="0" smtClean="0">
                <a:solidFill>
                  <a:schemeClr val="accent2">
                    <a:lumMod val="50000"/>
                  </a:schemeClr>
                </a:solidFill>
              </a:rPr>
              <a:t>– Esther 2:16 </a:t>
            </a:r>
          </a:p>
          <a:p>
            <a:pPr>
              <a:buNone/>
            </a:pPr>
            <a:r>
              <a:rPr lang="en-AU" sz="2400" dirty="0" smtClean="0">
                <a:solidFill>
                  <a:schemeClr val="accent2">
                    <a:lumMod val="50000"/>
                  </a:schemeClr>
                </a:solidFill>
              </a:rPr>
              <a:t>	      </a:t>
            </a:r>
            <a:r>
              <a:rPr lang="en-AU" dirty="0" smtClean="0">
                <a:solidFill>
                  <a:schemeClr val="accent2">
                    <a:lumMod val="50000"/>
                  </a:schemeClr>
                </a:solidFill>
              </a:rPr>
              <a:t>465 BC </a:t>
            </a:r>
            <a:r>
              <a:rPr lang="en-AU" sz="2600" dirty="0" smtClean="0">
                <a:solidFill>
                  <a:schemeClr val="accent2">
                    <a:lumMod val="50000"/>
                  </a:schemeClr>
                </a:solidFill>
              </a:rPr>
              <a:t>– </a:t>
            </a:r>
            <a:r>
              <a:rPr lang="en-AU" sz="2600" dirty="0" err="1" smtClean="0">
                <a:solidFill>
                  <a:schemeClr val="accent2">
                    <a:lumMod val="50000"/>
                  </a:schemeClr>
                </a:solidFill>
              </a:rPr>
              <a:t>Artaxerxes</a:t>
            </a:r>
            <a:r>
              <a:rPr lang="en-AU" sz="2600" dirty="0" smtClean="0">
                <a:solidFill>
                  <a:schemeClr val="accent2">
                    <a:lumMod val="50000"/>
                  </a:schemeClr>
                </a:solidFill>
              </a:rPr>
              <a:t> King in Persia</a:t>
            </a:r>
          </a:p>
          <a:p>
            <a:pPr>
              <a:buNone/>
            </a:pPr>
            <a:r>
              <a:rPr lang="en-AU" dirty="0" smtClean="0">
                <a:solidFill>
                  <a:schemeClr val="accent2">
                    <a:lumMod val="50000"/>
                  </a:schemeClr>
                </a:solidFill>
              </a:rPr>
              <a:t>  	    458 BC </a:t>
            </a:r>
            <a:r>
              <a:rPr lang="en-AU" sz="2400" dirty="0" smtClean="0">
                <a:solidFill>
                  <a:schemeClr val="accent2">
                    <a:lumMod val="50000"/>
                  </a:schemeClr>
                </a:solidFill>
              </a:rPr>
              <a:t>– Ezra led a 2</a:t>
            </a:r>
            <a:r>
              <a:rPr lang="en-AU" sz="2400" baseline="30000" dirty="0" smtClean="0">
                <a:solidFill>
                  <a:schemeClr val="accent2">
                    <a:lumMod val="50000"/>
                  </a:schemeClr>
                </a:solidFill>
              </a:rPr>
              <a:t>nd</a:t>
            </a:r>
            <a:r>
              <a:rPr lang="en-AU" sz="2400" dirty="0" smtClean="0">
                <a:solidFill>
                  <a:schemeClr val="accent2">
                    <a:lumMod val="50000"/>
                  </a:schemeClr>
                </a:solidFill>
              </a:rPr>
              <a:t> return</a:t>
            </a:r>
          </a:p>
          <a:p>
            <a:pPr>
              <a:buNone/>
            </a:pPr>
            <a:r>
              <a:rPr lang="en-AU" dirty="0" smtClean="0">
                <a:solidFill>
                  <a:schemeClr val="accent2">
                    <a:lumMod val="50000"/>
                  </a:schemeClr>
                </a:solidFill>
              </a:rPr>
              <a:t>	    445 BC </a:t>
            </a:r>
            <a:r>
              <a:rPr lang="en-AU" sz="2400" dirty="0" smtClean="0">
                <a:solidFill>
                  <a:schemeClr val="accent2">
                    <a:lumMod val="50000"/>
                  </a:schemeClr>
                </a:solidFill>
              </a:rPr>
              <a:t>– Nehemiah led a third return</a:t>
            </a:r>
          </a:p>
          <a:p>
            <a:pPr>
              <a:buNone/>
            </a:pPr>
            <a:r>
              <a:rPr lang="en-AU" sz="2400" dirty="0" smtClean="0">
                <a:solidFill>
                  <a:schemeClr val="accent2">
                    <a:lumMod val="50000"/>
                  </a:schemeClr>
                </a:solidFill>
              </a:rPr>
              <a:t>	     </a:t>
            </a:r>
            <a:r>
              <a:rPr lang="en-AU" dirty="0" smtClean="0">
                <a:solidFill>
                  <a:schemeClr val="accent2">
                    <a:lumMod val="50000"/>
                  </a:schemeClr>
                </a:solidFill>
              </a:rPr>
              <a:t>432 BC </a:t>
            </a:r>
            <a:r>
              <a:rPr lang="en-AU" sz="2400" dirty="0" smtClean="0">
                <a:solidFill>
                  <a:schemeClr val="accent2">
                    <a:lumMod val="50000"/>
                  </a:schemeClr>
                </a:solidFill>
              </a:rPr>
              <a:t>– Last memoirs of Nehemiah </a:t>
            </a:r>
          </a:p>
          <a:p>
            <a:pPr>
              <a:buNone/>
            </a:pPr>
            <a:r>
              <a:rPr lang="en-AU" sz="2400" dirty="0" smtClean="0">
                <a:solidFill>
                  <a:schemeClr val="accent2">
                    <a:lumMod val="50000"/>
                  </a:schemeClr>
                </a:solidFill>
              </a:rPr>
              <a:t>				</a:t>
            </a:r>
            <a:r>
              <a:rPr lang="en-AU" sz="2800" dirty="0" smtClean="0">
                <a:ln>
                  <a:solidFill>
                    <a:schemeClr val="tx2">
                      <a:lumMod val="50000"/>
                    </a:schemeClr>
                  </a:solidFill>
                </a:ln>
                <a:solidFill>
                  <a:schemeClr val="accent2">
                    <a:lumMod val="50000"/>
                  </a:schemeClr>
                </a:solidFill>
              </a:rPr>
              <a:t>Prophet Malachi</a:t>
            </a:r>
          </a:p>
          <a:p>
            <a:pPr algn="ctr">
              <a:buNone/>
            </a:pPr>
            <a:endParaRPr lang="en-AU" sz="2400" dirty="0" smtClean="0">
              <a:solidFill>
                <a:schemeClr val="accent2">
                  <a:lumMod val="50000"/>
                </a:schemeClr>
              </a:solidFill>
            </a:endParaRPr>
          </a:p>
          <a:p>
            <a:pPr>
              <a:buNone/>
            </a:pPr>
            <a:r>
              <a:rPr lang="en-AU" sz="2400" dirty="0" smtClean="0">
                <a:solidFill>
                  <a:schemeClr val="accent2">
                    <a:lumMod val="50000"/>
                  </a:schemeClr>
                </a:solidFill>
              </a:rPr>
              <a:t>          </a:t>
            </a:r>
          </a:p>
          <a:p>
            <a:pPr>
              <a:buNone/>
            </a:pPr>
            <a:endParaRPr lang="en-AU" sz="2400" dirty="0" smtClean="0">
              <a:solidFill>
                <a:schemeClr val="accent2">
                  <a:lumMod val="50000"/>
                </a:schemeClr>
              </a:solidFill>
            </a:endParaRPr>
          </a:p>
          <a:p>
            <a:pPr>
              <a:buNone/>
            </a:pPr>
            <a:endParaRPr lang="en-AU" sz="2400" dirty="0" smtClean="0">
              <a:solidFill>
                <a:schemeClr val="accent2">
                  <a:lumMod val="50000"/>
                </a:schemeClr>
              </a:solidFill>
            </a:endParaRPr>
          </a:p>
        </p:txBody>
      </p:sp>
      <p:pic>
        <p:nvPicPr>
          <p:cNvPr id="4" name="Picture 3" descr="esther xerxes.jpg"/>
          <p:cNvPicPr>
            <a:picLocks noChangeAspect="1"/>
          </p:cNvPicPr>
          <p:nvPr/>
        </p:nvPicPr>
        <p:blipFill>
          <a:blip r:embed="rId2" cstate="print"/>
          <a:stretch>
            <a:fillRect/>
          </a:stretch>
        </p:blipFill>
        <p:spPr>
          <a:xfrm>
            <a:off x="5868144" y="4509120"/>
            <a:ext cx="2878036" cy="1950781"/>
          </a:xfrm>
          <a:prstGeom prst="rect">
            <a:avLst/>
          </a:prstGeom>
          <a:effectLst>
            <a:softEdge rad="127000"/>
          </a:effectLst>
        </p:spPr>
      </p:pic>
      <p:sp>
        <p:nvSpPr>
          <p:cNvPr id="5" name="Left Brace 4"/>
          <p:cNvSpPr/>
          <p:nvPr/>
        </p:nvSpPr>
        <p:spPr>
          <a:xfrm>
            <a:off x="179512" y="2060848"/>
            <a:ext cx="576064" cy="4032448"/>
          </a:xfrm>
          <a:prstGeom prst="leftBrace">
            <a:avLst/>
          </a:prstGeom>
          <a:ln w="38100">
            <a:solidFill>
              <a:srgbClr val="C00000"/>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1143000"/>
          </a:xfrm>
        </p:spPr>
        <p:txBody>
          <a:bodyPr>
            <a:noAutofit/>
          </a:bodyPr>
          <a:lstStyle/>
          <a:p>
            <a:r>
              <a:rPr lang="en-AU" sz="3200" b="1" dirty="0" smtClean="0">
                <a:solidFill>
                  <a:schemeClr val="accent2">
                    <a:lumMod val="50000"/>
                  </a:schemeClr>
                </a:solidFill>
              </a:rPr>
              <a:t>Records Mattered to Jews</a:t>
            </a:r>
            <a:br>
              <a:rPr lang="en-AU" sz="3200" b="1" dirty="0" smtClean="0">
                <a:solidFill>
                  <a:schemeClr val="accent2">
                    <a:lumMod val="50000"/>
                  </a:schemeClr>
                </a:solidFill>
              </a:rPr>
            </a:br>
            <a:r>
              <a:rPr lang="en-AU" sz="3200" b="1" dirty="0" smtClean="0">
                <a:solidFill>
                  <a:schemeClr val="accent2">
                    <a:lumMod val="50000"/>
                  </a:schemeClr>
                </a:solidFill>
              </a:rPr>
              <a:t>But Way of Worship mattered GOD </a:t>
            </a:r>
            <a:endParaRPr lang="en-AU" sz="3200" b="1" dirty="0">
              <a:solidFill>
                <a:schemeClr val="accent2">
                  <a:lumMod val="50000"/>
                </a:schemeClr>
              </a:solidFill>
            </a:endParaRPr>
          </a:p>
        </p:txBody>
      </p:sp>
      <p:sp>
        <p:nvSpPr>
          <p:cNvPr id="9" name="Text Placeholder 8"/>
          <p:cNvSpPr>
            <a:spLocks noGrp="1"/>
          </p:cNvSpPr>
          <p:nvPr>
            <p:ph type="body" idx="1"/>
          </p:nvPr>
        </p:nvSpPr>
        <p:spPr>
          <a:xfrm>
            <a:off x="323528" y="764704"/>
            <a:ext cx="4040188" cy="639762"/>
          </a:xfrm>
        </p:spPr>
        <p:txBody>
          <a:bodyPr/>
          <a:lstStyle/>
          <a:p>
            <a:pPr algn="ctr"/>
            <a:r>
              <a:rPr lang="en-AU" dirty="0" smtClean="0">
                <a:solidFill>
                  <a:srgbClr val="C00000"/>
                </a:solidFill>
              </a:rPr>
              <a:t>JEWS</a:t>
            </a:r>
            <a:endParaRPr lang="en-AU" dirty="0">
              <a:solidFill>
                <a:srgbClr val="C00000"/>
              </a:solidFill>
            </a:endParaRPr>
          </a:p>
        </p:txBody>
      </p:sp>
      <p:sp>
        <p:nvSpPr>
          <p:cNvPr id="10" name="Content Placeholder 9"/>
          <p:cNvSpPr>
            <a:spLocks noGrp="1"/>
          </p:cNvSpPr>
          <p:nvPr>
            <p:ph sz="half" idx="2"/>
          </p:nvPr>
        </p:nvSpPr>
        <p:spPr>
          <a:xfrm>
            <a:off x="323528" y="1340768"/>
            <a:ext cx="4245868" cy="3456384"/>
          </a:xfrm>
        </p:spPr>
        <p:txBody>
          <a:bodyPr>
            <a:normAutofit/>
          </a:bodyPr>
          <a:lstStyle/>
          <a:p>
            <a:pPr>
              <a:buNone/>
            </a:pPr>
            <a:r>
              <a:rPr lang="en-AU" dirty="0" smtClean="0"/>
              <a:t>Ezra 2:62 </a:t>
            </a:r>
            <a:r>
              <a:rPr lang="en-AU" i="1" dirty="0" smtClean="0"/>
              <a:t>“These searched for their </a:t>
            </a:r>
            <a:r>
              <a:rPr lang="en-AU" b="1" i="1" dirty="0" smtClean="0">
                <a:solidFill>
                  <a:srgbClr val="C00000"/>
                </a:solidFill>
              </a:rPr>
              <a:t>family records</a:t>
            </a:r>
            <a:r>
              <a:rPr lang="en-AU" i="1" dirty="0" smtClean="0"/>
              <a:t>, but they could not find them and so were </a:t>
            </a:r>
            <a:r>
              <a:rPr lang="en-AU" sz="2800" b="1" i="1" dirty="0" smtClean="0">
                <a:solidFill>
                  <a:srgbClr val="C00000"/>
                </a:solidFill>
              </a:rPr>
              <a:t>excluded from the priesthood</a:t>
            </a:r>
            <a:r>
              <a:rPr lang="en-AU" i="1" dirty="0" smtClean="0"/>
              <a:t> as unclean.</a:t>
            </a:r>
            <a:r>
              <a:rPr lang="en-AU" dirty="0" smtClean="0"/>
              <a:t>”</a:t>
            </a:r>
          </a:p>
          <a:p>
            <a:pPr>
              <a:buNone/>
            </a:pPr>
            <a:r>
              <a:rPr lang="en-AU" sz="1800" dirty="0" smtClean="0"/>
              <a:t>- This is in contrast to the KINGDOM of Priests they could have been</a:t>
            </a:r>
          </a:p>
          <a:p>
            <a:pPr>
              <a:buNone/>
            </a:pPr>
            <a:endParaRPr lang="en-AU" dirty="0" smtClean="0"/>
          </a:p>
        </p:txBody>
      </p:sp>
      <p:sp>
        <p:nvSpPr>
          <p:cNvPr id="11" name="Text Placeholder 10"/>
          <p:cNvSpPr>
            <a:spLocks noGrp="1"/>
          </p:cNvSpPr>
          <p:nvPr>
            <p:ph type="body" sz="quarter" idx="3"/>
          </p:nvPr>
        </p:nvSpPr>
        <p:spPr>
          <a:xfrm>
            <a:off x="4644008" y="980728"/>
            <a:ext cx="4041775" cy="639762"/>
          </a:xfrm>
        </p:spPr>
        <p:txBody>
          <a:bodyPr>
            <a:noAutofit/>
          </a:bodyPr>
          <a:lstStyle/>
          <a:p>
            <a:pPr algn="ctr"/>
            <a:r>
              <a:rPr lang="en-AU" sz="2800" dirty="0" smtClean="0">
                <a:solidFill>
                  <a:srgbClr val="C00000"/>
                </a:solidFill>
              </a:rPr>
              <a:t>Zechariah</a:t>
            </a:r>
            <a:endParaRPr lang="en-AU" sz="2800" dirty="0">
              <a:solidFill>
                <a:srgbClr val="C00000"/>
              </a:solidFill>
            </a:endParaRPr>
          </a:p>
        </p:txBody>
      </p:sp>
      <p:sp>
        <p:nvSpPr>
          <p:cNvPr id="12" name="Content Placeholder 11"/>
          <p:cNvSpPr>
            <a:spLocks noGrp="1"/>
          </p:cNvSpPr>
          <p:nvPr>
            <p:ph sz="quarter" idx="4"/>
          </p:nvPr>
        </p:nvSpPr>
        <p:spPr>
          <a:xfrm>
            <a:off x="4644008" y="1700808"/>
            <a:ext cx="4319463" cy="4968552"/>
          </a:xfrm>
        </p:spPr>
        <p:txBody>
          <a:bodyPr>
            <a:normAutofit lnSpcReduction="10000"/>
          </a:bodyPr>
          <a:lstStyle/>
          <a:p>
            <a:pPr>
              <a:buNone/>
            </a:pPr>
            <a:r>
              <a:rPr lang="en-AU" b="1" dirty="0" smtClean="0">
                <a:solidFill>
                  <a:schemeClr val="accent2">
                    <a:lumMod val="50000"/>
                  </a:schemeClr>
                </a:solidFill>
              </a:rPr>
              <a:t>Zech 6:15</a:t>
            </a:r>
            <a:r>
              <a:rPr lang="en-AU" b="1" baseline="30000" dirty="0" smtClean="0">
                <a:solidFill>
                  <a:schemeClr val="accent2">
                    <a:lumMod val="50000"/>
                  </a:schemeClr>
                </a:solidFill>
              </a:rPr>
              <a:t>  </a:t>
            </a:r>
            <a:r>
              <a:rPr lang="en-AU" b="1" dirty="0" smtClean="0">
                <a:solidFill>
                  <a:schemeClr val="accent2">
                    <a:lumMod val="50000"/>
                  </a:schemeClr>
                </a:solidFill>
              </a:rPr>
              <a:t>  </a:t>
            </a:r>
            <a:r>
              <a:rPr lang="en-AU" b="1" i="1" dirty="0" smtClean="0">
                <a:solidFill>
                  <a:schemeClr val="accent2">
                    <a:lumMod val="50000"/>
                  </a:schemeClr>
                </a:solidFill>
              </a:rPr>
              <a:t>“Those who are far away will come and help to build the temple of the </a:t>
            </a:r>
            <a:r>
              <a:rPr lang="en-AU" b="1" i="1" cap="small" dirty="0" smtClean="0">
                <a:solidFill>
                  <a:schemeClr val="accent2">
                    <a:lumMod val="50000"/>
                  </a:schemeClr>
                </a:solidFill>
              </a:rPr>
              <a:t>Lord.”</a:t>
            </a:r>
          </a:p>
          <a:p>
            <a:pPr>
              <a:buNone/>
            </a:pPr>
            <a:r>
              <a:rPr lang="en-AU" sz="2000" b="1" cap="small" dirty="0" smtClean="0">
                <a:solidFill>
                  <a:schemeClr val="accent2">
                    <a:lumMod val="50000"/>
                  </a:schemeClr>
                </a:solidFill>
              </a:rPr>
              <a:t>THIS PROPHECY WAS CONDITIONAL</a:t>
            </a:r>
          </a:p>
          <a:p>
            <a:pPr>
              <a:buNone/>
            </a:pPr>
            <a:r>
              <a:rPr lang="en-AU" b="1" i="1" dirty="0" smtClean="0">
                <a:solidFill>
                  <a:schemeClr val="accent2">
                    <a:lumMod val="50000"/>
                  </a:schemeClr>
                </a:solidFill>
              </a:rPr>
              <a:t>“This shall come to pass, if ye will diligently hearken to the voice of the Lord your God.”</a:t>
            </a:r>
          </a:p>
          <a:p>
            <a:pPr>
              <a:buNone/>
            </a:pPr>
            <a:r>
              <a:rPr lang="en-AU" b="1" dirty="0" smtClean="0">
                <a:solidFill>
                  <a:srgbClr val="C00000"/>
                </a:solidFill>
              </a:rPr>
              <a:t>John the Baptist</a:t>
            </a:r>
          </a:p>
          <a:p>
            <a:pPr>
              <a:buNone/>
            </a:pPr>
            <a:r>
              <a:rPr lang="en-AU" dirty="0" smtClean="0"/>
              <a:t>Luke 3:8 “Do not begin to say to yourselves, ‘We have Abraham as our father.’ For I tell you that out of these stones God can raise up children for Abraham.”</a:t>
            </a:r>
          </a:p>
          <a:p>
            <a:pPr>
              <a:buNone/>
            </a:pPr>
            <a:endParaRPr lang="en-AU" b="1" i="1" dirty="0" smtClean="0">
              <a:solidFill>
                <a:schemeClr val="accent2">
                  <a:lumMod val="50000"/>
                </a:schemeClr>
              </a:solidFill>
            </a:endParaRPr>
          </a:p>
          <a:p>
            <a:pPr>
              <a:buNone/>
            </a:pPr>
            <a:endParaRPr lang="en-AU" i="1" dirty="0"/>
          </a:p>
        </p:txBody>
      </p:sp>
      <p:pic>
        <p:nvPicPr>
          <p:cNvPr id="7" name="Picture 6" descr="ezra scroll.jpg"/>
          <p:cNvPicPr>
            <a:picLocks noChangeAspect="1"/>
          </p:cNvPicPr>
          <p:nvPr/>
        </p:nvPicPr>
        <p:blipFill>
          <a:blip r:embed="rId2" cstate="print">
            <a:duotone>
              <a:prstClr val="black"/>
              <a:srgbClr val="D9C3A5">
                <a:tint val="50000"/>
                <a:satMod val="180000"/>
              </a:srgbClr>
            </a:duotone>
          </a:blip>
          <a:stretch>
            <a:fillRect/>
          </a:stretch>
        </p:blipFill>
        <p:spPr>
          <a:xfrm>
            <a:off x="323528" y="4077072"/>
            <a:ext cx="4133775" cy="2467347"/>
          </a:xfrm>
          <a:prstGeom prst="rect">
            <a:avLst/>
          </a:prstGeom>
          <a:effectLst>
            <a:softEdge rad="1270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260648"/>
            <a:ext cx="8229600" cy="1143000"/>
          </a:xfrm>
        </p:spPr>
        <p:txBody>
          <a:bodyPr>
            <a:normAutofit fontScale="90000"/>
          </a:bodyPr>
          <a:lstStyle/>
          <a:p>
            <a:r>
              <a:rPr lang="en-AU" sz="4800" b="1" dirty="0" smtClean="0">
                <a:solidFill>
                  <a:srgbClr val="C00000"/>
                </a:solidFill>
                <a:latin typeface="Calligraph421 BT" pitchFamily="66" charset="0"/>
              </a:rPr>
              <a:t>A Conditional Promise</a:t>
            </a:r>
            <a:br>
              <a:rPr lang="en-AU" sz="4800" b="1" dirty="0" smtClean="0">
                <a:solidFill>
                  <a:srgbClr val="C00000"/>
                </a:solidFill>
                <a:latin typeface="Calligraph421 BT" pitchFamily="66" charset="0"/>
              </a:rPr>
            </a:br>
            <a:r>
              <a:rPr lang="en-AU" sz="2700" b="1" dirty="0" smtClean="0">
                <a:solidFill>
                  <a:srgbClr val="C00000"/>
                </a:solidFill>
                <a:latin typeface="Calligraph421 BT" pitchFamily="66" charset="0"/>
              </a:rPr>
              <a:t>Nation of PRIESTS - not just males from tribe of Levi </a:t>
            </a:r>
            <a:endParaRPr lang="en-AU" sz="2700" b="1" dirty="0">
              <a:solidFill>
                <a:srgbClr val="C00000"/>
              </a:solidFill>
              <a:latin typeface="Calligraph421 BT" pitchFamily="66" charset="0"/>
            </a:endParaRPr>
          </a:p>
        </p:txBody>
      </p:sp>
      <p:sp>
        <p:nvSpPr>
          <p:cNvPr id="10" name="Content Placeholder 9"/>
          <p:cNvSpPr>
            <a:spLocks noGrp="1"/>
          </p:cNvSpPr>
          <p:nvPr>
            <p:ph sz="half" idx="1"/>
          </p:nvPr>
        </p:nvSpPr>
        <p:spPr>
          <a:xfrm>
            <a:off x="467544" y="1556792"/>
            <a:ext cx="4038600" cy="4824536"/>
          </a:xfrm>
        </p:spPr>
        <p:txBody>
          <a:bodyPr>
            <a:normAutofit fontScale="85000" lnSpcReduction="20000"/>
          </a:bodyPr>
          <a:lstStyle/>
          <a:p>
            <a:pPr>
              <a:buNone/>
            </a:pPr>
            <a:r>
              <a:rPr lang="en-AU" b="1" dirty="0" smtClean="0">
                <a:solidFill>
                  <a:srgbClr val="C00000"/>
                </a:solidFill>
              </a:rPr>
              <a:t>TO NATURAL ISRAEL</a:t>
            </a:r>
          </a:p>
          <a:p>
            <a:pPr>
              <a:buNone/>
            </a:pPr>
            <a:r>
              <a:rPr lang="en-AU" dirty="0" smtClean="0"/>
              <a:t>Exodus 19:4 </a:t>
            </a:r>
            <a:r>
              <a:rPr lang="en-AU" i="1" dirty="0" smtClean="0"/>
              <a:t>“Now </a:t>
            </a:r>
            <a:r>
              <a:rPr lang="en-AU" sz="3500" b="1" i="1" dirty="0" smtClean="0">
                <a:solidFill>
                  <a:srgbClr val="C00000"/>
                </a:solidFill>
              </a:rPr>
              <a:t>IF</a:t>
            </a:r>
            <a:r>
              <a:rPr lang="en-AU" sz="3500" b="1" i="1" dirty="0" smtClean="0">
                <a:solidFill>
                  <a:srgbClr val="C00000"/>
                </a:solidFill>
                <a:effectLst>
                  <a:outerShdw blurRad="50800" dist="38100" dir="18900000" algn="bl" rotWithShape="0">
                    <a:prstClr val="black">
                      <a:alpha val="40000"/>
                    </a:prstClr>
                  </a:outerShdw>
                </a:effectLst>
              </a:rPr>
              <a:t> </a:t>
            </a:r>
            <a:r>
              <a:rPr lang="en-AU" i="1" dirty="0" smtClean="0"/>
              <a:t>you obey me fully and keep my covenant, then out of all nations you will be my treasured possession ...you will be for me a </a:t>
            </a:r>
            <a:r>
              <a:rPr lang="en-AU" b="1" i="1" dirty="0" smtClean="0">
                <a:solidFill>
                  <a:srgbClr val="C00000"/>
                </a:solidFill>
              </a:rPr>
              <a:t>kingdom of priests</a:t>
            </a:r>
            <a:r>
              <a:rPr lang="en-AU" i="1" dirty="0" smtClean="0"/>
              <a:t> and a holy nation.” </a:t>
            </a:r>
          </a:p>
          <a:p>
            <a:pPr>
              <a:buNone/>
            </a:pPr>
            <a:endParaRPr lang="en-AU" i="1" dirty="0" smtClean="0"/>
          </a:p>
          <a:p>
            <a:pPr>
              <a:buNone/>
            </a:pPr>
            <a:r>
              <a:rPr lang="en-AU" b="1" dirty="0" smtClean="0">
                <a:solidFill>
                  <a:srgbClr val="C00000"/>
                </a:solidFill>
              </a:rPr>
              <a:t>TO SPIRITUAL ISRAEL – </a:t>
            </a:r>
            <a:r>
              <a:rPr lang="en-AU" sz="2400" b="1" dirty="0" smtClean="0">
                <a:solidFill>
                  <a:srgbClr val="C00000"/>
                </a:solidFill>
              </a:rPr>
              <a:t>Women &amp; Gentiles included</a:t>
            </a:r>
          </a:p>
          <a:p>
            <a:pPr>
              <a:buNone/>
            </a:pPr>
            <a:r>
              <a:rPr lang="en-AU" dirty="0" smtClean="0"/>
              <a:t>1 Pet. 2:9 </a:t>
            </a:r>
            <a:r>
              <a:rPr lang="en-AU" i="1" dirty="0" smtClean="0"/>
              <a:t>“You are a chosen people, </a:t>
            </a:r>
            <a:r>
              <a:rPr lang="en-AU" b="1" i="1" dirty="0" smtClean="0">
                <a:solidFill>
                  <a:srgbClr val="C00000"/>
                </a:solidFill>
              </a:rPr>
              <a:t>a royal priesthood</a:t>
            </a:r>
            <a:r>
              <a:rPr lang="en-AU" i="1" dirty="0" smtClean="0"/>
              <a:t>, a holy nation, God’s special possession”</a:t>
            </a:r>
          </a:p>
          <a:p>
            <a:pPr>
              <a:buNone/>
            </a:pPr>
            <a:endParaRPr lang="en-AU" dirty="0"/>
          </a:p>
        </p:txBody>
      </p:sp>
      <p:sp>
        <p:nvSpPr>
          <p:cNvPr id="11" name="Content Placeholder 10"/>
          <p:cNvSpPr>
            <a:spLocks noGrp="1"/>
          </p:cNvSpPr>
          <p:nvPr>
            <p:ph sz="half" idx="2"/>
          </p:nvPr>
        </p:nvSpPr>
        <p:spPr>
          <a:xfrm>
            <a:off x="4648200" y="1412776"/>
            <a:ext cx="4495800" cy="4752528"/>
          </a:xfrm>
        </p:spPr>
        <p:txBody>
          <a:bodyPr>
            <a:noAutofit/>
          </a:bodyPr>
          <a:lstStyle/>
          <a:p>
            <a:pPr algn="ctr">
              <a:buNone/>
            </a:pPr>
            <a:r>
              <a:rPr lang="en-AU" sz="2000" b="1" dirty="0" smtClean="0">
                <a:solidFill>
                  <a:srgbClr val="C00000"/>
                </a:solidFill>
              </a:rPr>
              <a:t>PRIESTS FROM ALL NATIONS</a:t>
            </a:r>
          </a:p>
          <a:p>
            <a:pPr algn="ctr">
              <a:buNone/>
            </a:pPr>
            <a:r>
              <a:rPr lang="en-AU" sz="2000" b="1" dirty="0" smtClean="0">
                <a:solidFill>
                  <a:srgbClr val="C00000"/>
                </a:solidFill>
              </a:rPr>
              <a:t>MEN &amp; WOMEN</a:t>
            </a:r>
          </a:p>
          <a:p>
            <a:pPr>
              <a:buNone/>
            </a:pPr>
            <a:r>
              <a:rPr lang="en-AU" sz="2000" dirty="0" smtClean="0"/>
              <a:t>Revelation 5:9 “Because you were slain, and with your blood you purchased for God persons from </a:t>
            </a:r>
            <a:r>
              <a:rPr lang="en-AU" sz="2000" b="1" u="sng" dirty="0" smtClean="0">
                <a:solidFill>
                  <a:srgbClr val="C00000"/>
                </a:solidFill>
              </a:rPr>
              <a:t>every tribe and language and people and nation. </a:t>
            </a:r>
            <a:r>
              <a:rPr lang="en-AU" sz="2000" dirty="0" smtClean="0"/>
              <a:t/>
            </a:r>
            <a:br>
              <a:rPr lang="en-AU" sz="2000" dirty="0" smtClean="0"/>
            </a:br>
            <a:r>
              <a:rPr lang="en-AU" sz="2000" baseline="30000" dirty="0" smtClean="0"/>
              <a:t> </a:t>
            </a:r>
            <a:r>
              <a:rPr lang="en-AU" sz="2000" dirty="0" smtClean="0"/>
              <a:t>You have made them to be a kingdom and priests to serve our </a:t>
            </a:r>
            <a:r>
              <a:rPr lang="en-AU" sz="2000" dirty="0" err="1" smtClean="0"/>
              <a:t>God,and</a:t>
            </a:r>
            <a:r>
              <a:rPr lang="en-AU" sz="2000" dirty="0" smtClean="0"/>
              <a:t> they will reign on the earth.” </a:t>
            </a:r>
          </a:p>
          <a:p>
            <a:pPr>
              <a:buNone/>
            </a:pPr>
            <a:r>
              <a:rPr lang="en-AU" sz="2000" b="1" dirty="0" smtClean="0">
                <a:solidFill>
                  <a:srgbClr val="C00000"/>
                </a:solidFill>
              </a:rPr>
              <a:t>TRIBE, NATIONALITY, GENDER NO LONGER MATTER – THEY NEVER DID –What matters to God is the way we worship</a:t>
            </a:r>
          </a:p>
          <a:p>
            <a:pPr>
              <a:buNone/>
            </a:pPr>
            <a:r>
              <a:rPr lang="en-AU" sz="1800" b="1" dirty="0" smtClean="0">
                <a:solidFill>
                  <a:srgbClr val="C00000"/>
                </a:solidFill>
              </a:rPr>
              <a:t>God always approved of women prophets and judges – it was traditions of men which made them a minority. </a:t>
            </a:r>
            <a:endParaRPr lang="en-AU" sz="1800" b="1"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04664"/>
            <a:ext cx="8229600" cy="706090"/>
          </a:xfrm>
        </p:spPr>
        <p:txBody>
          <a:bodyPr>
            <a:normAutofit fontScale="90000"/>
          </a:bodyPr>
          <a:lstStyle/>
          <a:p>
            <a:r>
              <a:rPr lang="en-AU" b="1" dirty="0" smtClean="0">
                <a:solidFill>
                  <a:schemeClr val="accent2">
                    <a:lumMod val="50000"/>
                  </a:schemeClr>
                </a:solidFill>
              </a:rPr>
              <a:t>Ezra’s  Genealogy</a:t>
            </a:r>
            <a:br>
              <a:rPr lang="en-AU" b="1" dirty="0" smtClean="0">
                <a:solidFill>
                  <a:schemeClr val="accent2">
                    <a:lumMod val="50000"/>
                  </a:schemeClr>
                </a:solidFill>
              </a:rPr>
            </a:br>
            <a:endParaRPr lang="en-AU" b="1" dirty="0">
              <a:solidFill>
                <a:schemeClr val="accent2">
                  <a:lumMod val="50000"/>
                </a:schemeClr>
              </a:solidFill>
            </a:endParaRPr>
          </a:p>
        </p:txBody>
      </p:sp>
      <p:sp>
        <p:nvSpPr>
          <p:cNvPr id="6" name="Content Placeholder 5"/>
          <p:cNvSpPr>
            <a:spLocks noGrp="1"/>
          </p:cNvSpPr>
          <p:nvPr>
            <p:ph idx="1"/>
          </p:nvPr>
        </p:nvSpPr>
        <p:spPr>
          <a:xfrm>
            <a:off x="251520" y="764704"/>
            <a:ext cx="8640960" cy="6093296"/>
          </a:xfrm>
        </p:spPr>
        <p:txBody>
          <a:bodyPr>
            <a:normAutofit/>
          </a:bodyPr>
          <a:lstStyle/>
          <a:p>
            <a:pPr algn="ctr">
              <a:buNone/>
            </a:pPr>
            <a:r>
              <a:rPr lang="en-AU" sz="2000" dirty="0" smtClean="0"/>
              <a:t>Ez. 7:1-6 </a:t>
            </a:r>
            <a:r>
              <a:rPr lang="en-AU" sz="2000" i="1" dirty="0" smtClean="0"/>
              <a:t>“Ezra son of </a:t>
            </a:r>
            <a:r>
              <a:rPr lang="en-AU" sz="2000" i="1" dirty="0" err="1" smtClean="0"/>
              <a:t>Seraiah</a:t>
            </a:r>
            <a:r>
              <a:rPr lang="en-AU" sz="2000" i="1" dirty="0" smtClean="0"/>
              <a:t>, the son of </a:t>
            </a:r>
            <a:r>
              <a:rPr lang="en-AU" sz="2000" i="1" dirty="0" err="1" smtClean="0"/>
              <a:t>Azariah</a:t>
            </a:r>
            <a:r>
              <a:rPr lang="en-AU" sz="2000" i="1" dirty="0" smtClean="0"/>
              <a:t>, the son of </a:t>
            </a:r>
            <a:r>
              <a:rPr lang="en-AU" sz="2000" i="1" dirty="0" err="1" smtClean="0"/>
              <a:t>Hilkiah</a:t>
            </a:r>
            <a:r>
              <a:rPr lang="en-AU" sz="2000" i="1" dirty="0" smtClean="0"/>
              <a:t>, </a:t>
            </a:r>
            <a:r>
              <a:rPr lang="en-AU" sz="2000" i="1" baseline="30000" dirty="0" smtClean="0"/>
              <a:t> </a:t>
            </a:r>
            <a:r>
              <a:rPr lang="en-AU" sz="2000" i="1" dirty="0" smtClean="0"/>
              <a:t>the son of </a:t>
            </a:r>
            <a:r>
              <a:rPr lang="en-AU" sz="2000" i="1" dirty="0" err="1" smtClean="0"/>
              <a:t>Shallum</a:t>
            </a:r>
            <a:r>
              <a:rPr lang="en-AU" sz="2000" i="1" dirty="0" smtClean="0"/>
              <a:t>, the son of </a:t>
            </a:r>
            <a:r>
              <a:rPr lang="en-AU" sz="2000" i="1" dirty="0" err="1" smtClean="0"/>
              <a:t>Zadok</a:t>
            </a:r>
            <a:r>
              <a:rPr lang="en-AU" sz="2000" i="1" dirty="0" smtClean="0"/>
              <a:t>, the son of </a:t>
            </a:r>
            <a:r>
              <a:rPr lang="en-AU" sz="2000" i="1" dirty="0" err="1" smtClean="0"/>
              <a:t>Ahitub</a:t>
            </a:r>
            <a:r>
              <a:rPr lang="en-AU" sz="2000" i="1" dirty="0" smtClean="0"/>
              <a:t>, </a:t>
            </a:r>
            <a:r>
              <a:rPr lang="en-AU" sz="2000" i="1" baseline="30000" dirty="0" smtClean="0"/>
              <a:t> </a:t>
            </a:r>
            <a:r>
              <a:rPr lang="en-AU" sz="2000" i="1" dirty="0" smtClean="0"/>
              <a:t>the son of </a:t>
            </a:r>
            <a:r>
              <a:rPr lang="en-AU" sz="2000" i="1" dirty="0" err="1" smtClean="0"/>
              <a:t>Amariah</a:t>
            </a:r>
            <a:r>
              <a:rPr lang="en-AU" sz="2000" i="1" dirty="0" smtClean="0"/>
              <a:t>, the son of </a:t>
            </a:r>
            <a:r>
              <a:rPr lang="en-AU" sz="2000" i="1" dirty="0" err="1" smtClean="0"/>
              <a:t>Azariah</a:t>
            </a:r>
            <a:r>
              <a:rPr lang="en-AU" sz="2000" i="1" dirty="0" smtClean="0"/>
              <a:t>, the son of </a:t>
            </a:r>
            <a:r>
              <a:rPr lang="en-AU" sz="2000" i="1" dirty="0" err="1" smtClean="0"/>
              <a:t>Meraioth</a:t>
            </a:r>
            <a:r>
              <a:rPr lang="en-AU" sz="2000" i="1" dirty="0" smtClean="0"/>
              <a:t>, </a:t>
            </a:r>
            <a:r>
              <a:rPr lang="en-AU" sz="2000" i="1" baseline="30000" dirty="0" smtClean="0"/>
              <a:t> </a:t>
            </a:r>
            <a:r>
              <a:rPr lang="en-AU" sz="2000" i="1" dirty="0" smtClean="0"/>
              <a:t>the son of </a:t>
            </a:r>
            <a:r>
              <a:rPr lang="en-AU" sz="2000" i="1" dirty="0" err="1" smtClean="0"/>
              <a:t>Zerahiah</a:t>
            </a:r>
            <a:r>
              <a:rPr lang="en-AU" sz="2000" i="1" dirty="0" smtClean="0"/>
              <a:t>, the son of </a:t>
            </a:r>
            <a:r>
              <a:rPr lang="en-AU" sz="2000" i="1" dirty="0" err="1" smtClean="0"/>
              <a:t>Uzzi</a:t>
            </a:r>
            <a:r>
              <a:rPr lang="en-AU" sz="2000" i="1" dirty="0" smtClean="0"/>
              <a:t>, the son of </a:t>
            </a:r>
            <a:r>
              <a:rPr lang="en-AU" sz="2000" i="1" dirty="0" err="1" smtClean="0"/>
              <a:t>Bukki</a:t>
            </a:r>
            <a:r>
              <a:rPr lang="en-AU" sz="2000" i="1" dirty="0" smtClean="0"/>
              <a:t>, </a:t>
            </a:r>
            <a:r>
              <a:rPr lang="en-AU" sz="2000" i="1" baseline="30000" dirty="0" smtClean="0"/>
              <a:t> </a:t>
            </a:r>
            <a:r>
              <a:rPr lang="en-AU" sz="2000" i="1" dirty="0" smtClean="0"/>
              <a:t>the son of </a:t>
            </a:r>
            <a:r>
              <a:rPr lang="en-AU" sz="2000" i="1" dirty="0" err="1" smtClean="0"/>
              <a:t>Abishua</a:t>
            </a:r>
            <a:r>
              <a:rPr lang="en-AU" sz="2000" i="1" dirty="0" smtClean="0"/>
              <a:t>, the son of </a:t>
            </a:r>
            <a:r>
              <a:rPr lang="en-AU" sz="2000" i="1" dirty="0" err="1" smtClean="0"/>
              <a:t>Phinehas</a:t>
            </a:r>
            <a:r>
              <a:rPr lang="en-AU" sz="2000" i="1" dirty="0" smtClean="0"/>
              <a:t>, the son of </a:t>
            </a:r>
            <a:r>
              <a:rPr lang="en-AU" sz="2000" i="1" dirty="0" err="1" smtClean="0"/>
              <a:t>Eleazar</a:t>
            </a:r>
            <a:r>
              <a:rPr lang="en-AU" sz="2000" i="1" dirty="0" smtClean="0"/>
              <a:t>, the </a:t>
            </a:r>
            <a:r>
              <a:rPr lang="en-AU" sz="2000" b="1" i="1" dirty="0" smtClean="0">
                <a:solidFill>
                  <a:srgbClr val="C00000"/>
                </a:solidFill>
              </a:rPr>
              <a:t>son of Aaron the chief priest</a:t>
            </a:r>
            <a:r>
              <a:rPr lang="en-AU" sz="2000" i="1" dirty="0" smtClean="0"/>
              <a:t>— </a:t>
            </a:r>
            <a:r>
              <a:rPr lang="en-AU" sz="2000" i="1" baseline="30000" dirty="0" smtClean="0"/>
              <a:t> </a:t>
            </a:r>
            <a:r>
              <a:rPr lang="en-AU" sz="2000" i="1" dirty="0" smtClean="0"/>
              <a:t>this Ezra came up from Babylon. </a:t>
            </a:r>
          </a:p>
          <a:p>
            <a:pPr algn="ctr">
              <a:buNone/>
            </a:pPr>
            <a:r>
              <a:rPr lang="en-AU" sz="2400" b="1" i="1" dirty="0" smtClean="0"/>
              <a:t>He was a teacher well versed in the Law of Moses”</a:t>
            </a:r>
          </a:p>
          <a:p>
            <a:pPr algn="ctr">
              <a:buNone/>
            </a:pPr>
            <a:r>
              <a:rPr lang="en-AU" sz="2000" dirty="0" err="1" smtClean="0"/>
              <a:t>Nicodemas</a:t>
            </a:r>
            <a:r>
              <a:rPr lang="en-AU" sz="2000" b="1" dirty="0" smtClean="0"/>
              <a:t> </a:t>
            </a:r>
            <a:r>
              <a:rPr lang="en-AU" sz="2000" dirty="0" smtClean="0"/>
              <a:t>was also a</a:t>
            </a:r>
            <a:r>
              <a:rPr lang="en-AU" sz="2000" b="1" dirty="0" smtClean="0">
                <a:solidFill>
                  <a:srgbClr val="C00000"/>
                </a:solidFill>
              </a:rPr>
              <a:t> “Teacher of the Law” - </a:t>
            </a:r>
            <a:r>
              <a:rPr lang="en-AU" sz="2000" dirty="0" smtClean="0"/>
              <a:t>Jesus said to him that genealogies of men don’t count - John 3:3 </a:t>
            </a:r>
            <a:r>
              <a:rPr lang="en-AU" sz="1900" dirty="0" smtClean="0"/>
              <a:t>“</a:t>
            </a:r>
            <a:r>
              <a:rPr lang="en-AU" sz="1900" i="1" dirty="0" smtClean="0"/>
              <a:t>No one can see the kingdom of God unless they are born again</a:t>
            </a:r>
            <a:r>
              <a:rPr lang="en-AU" sz="1900" dirty="0" smtClean="0"/>
              <a:t> (from above</a:t>
            </a:r>
            <a:r>
              <a:rPr lang="en-AU" sz="1900" dirty="0" smtClean="0"/>
              <a:t>).”</a:t>
            </a:r>
          </a:p>
          <a:p>
            <a:pPr algn="ctr">
              <a:buNone/>
            </a:pPr>
            <a:endParaRPr lang="en-AU" sz="1900" dirty="0" smtClean="0"/>
          </a:p>
          <a:p>
            <a:pPr algn="ctr">
              <a:buNone/>
            </a:pPr>
            <a:r>
              <a:rPr lang="en-AU" sz="4300" b="1" dirty="0" smtClean="0">
                <a:solidFill>
                  <a:schemeClr val="accent2">
                    <a:lumMod val="50000"/>
                  </a:schemeClr>
                </a:solidFill>
              </a:rPr>
              <a:t>Elijah’s Genealogy</a:t>
            </a:r>
          </a:p>
          <a:p>
            <a:pPr algn="ctr">
              <a:buNone/>
            </a:pPr>
            <a:r>
              <a:rPr lang="en-AU" sz="2800" dirty="0" smtClean="0"/>
              <a:t>“Elijah the </a:t>
            </a:r>
            <a:r>
              <a:rPr lang="en-AU" sz="2800" dirty="0" err="1" smtClean="0"/>
              <a:t>Tishbite</a:t>
            </a:r>
            <a:r>
              <a:rPr lang="en-AU" sz="2800" dirty="0" smtClean="0"/>
              <a:t> who was of the sojourners of Gilead”</a:t>
            </a:r>
          </a:p>
          <a:p>
            <a:pPr algn="ctr">
              <a:buNone/>
            </a:pPr>
            <a:r>
              <a:rPr lang="en-AU" sz="2000" dirty="0" smtClean="0"/>
              <a:t>A voice in the wilderness</a:t>
            </a:r>
          </a:p>
          <a:p>
            <a:pPr algn="ctr">
              <a:buFontTx/>
              <a:buChar char="-"/>
            </a:pPr>
            <a:endParaRPr lang="en-AU" sz="2000" dirty="0" smtClean="0"/>
          </a:p>
          <a:p>
            <a:pPr algn="ctr">
              <a:buNone/>
            </a:pPr>
            <a:endParaRPr lang="en-AU"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AU" sz="3600" b="1" dirty="0" smtClean="0">
                <a:solidFill>
                  <a:schemeClr val="accent2">
                    <a:lumMod val="50000"/>
                  </a:schemeClr>
                </a:solidFill>
                <a:latin typeface="Calligraph421 BT" pitchFamily="66" charset="0"/>
              </a:rPr>
              <a:t>ELIJAH </a:t>
            </a:r>
            <a:r>
              <a:rPr lang="en-AU" sz="3600" b="1" dirty="0" smtClean="0">
                <a:solidFill>
                  <a:schemeClr val="accent2">
                    <a:lumMod val="50000"/>
                  </a:schemeClr>
                </a:solidFill>
                <a:latin typeface="Calligraph421 BT" pitchFamily="66" charset="0"/>
              </a:rPr>
              <a:t>– The Stranger</a:t>
            </a:r>
            <a:endParaRPr lang="en-AU" sz="3600" b="1" dirty="0">
              <a:solidFill>
                <a:schemeClr val="accent2">
                  <a:lumMod val="50000"/>
                </a:schemeClr>
              </a:solidFill>
              <a:latin typeface="Calligraph421 BT" pitchFamily="66" charset="0"/>
            </a:endParaRPr>
          </a:p>
        </p:txBody>
      </p:sp>
      <p:sp>
        <p:nvSpPr>
          <p:cNvPr id="7" name="Content Placeholder 6"/>
          <p:cNvSpPr>
            <a:spLocks noGrp="1"/>
          </p:cNvSpPr>
          <p:nvPr>
            <p:ph sz="half" idx="2"/>
          </p:nvPr>
        </p:nvSpPr>
        <p:spPr>
          <a:xfrm>
            <a:off x="2411760" y="980728"/>
            <a:ext cx="6732240" cy="5544616"/>
          </a:xfrm>
        </p:spPr>
        <p:txBody>
          <a:bodyPr>
            <a:normAutofit fontScale="77500" lnSpcReduction="20000"/>
          </a:bodyPr>
          <a:lstStyle/>
          <a:p>
            <a:pPr algn="ctr">
              <a:buNone/>
            </a:pPr>
            <a:r>
              <a:rPr lang="en-AU" sz="3300" dirty="0" smtClean="0"/>
              <a:t>1Kings 17:1 “And Elijah  the </a:t>
            </a:r>
            <a:r>
              <a:rPr lang="en-AU" sz="3300" b="1" dirty="0" err="1" smtClean="0">
                <a:solidFill>
                  <a:srgbClr val="7030A0"/>
                </a:solidFill>
              </a:rPr>
              <a:t>Tishbite</a:t>
            </a:r>
            <a:r>
              <a:rPr lang="en-AU" sz="3300" dirty="0" smtClean="0"/>
              <a:t> , who was of the</a:t>
            </a:r>
            <a:r>
              <a:rPr lang="en-AU" sz="3300" b="1" dirty="0" smtClean="0">
                <a:solidFill>
                  <a:srgbClr val="C00000"/>
                </a:solidFill>
              </a:rPr>
              <a:t> inhabitants</a:t>
            </a:r>
            <a:r>
              <a:rPr lang="en-AU" sz="3300" dirty="0" smtClean="0"/>
              <a:t> of Gilead”. </a:t>
            </a:r>
          </a:p>
          <a:p>
            <a:pPr algn="ctr">
              <a:buNone/>
            </a:pPr>
            <a:r>
              <a:rPr lang="en-AU" sz="3300" b="1" dirty="0" smtClean="0">
                <a:solidFill>
                  <a:srgbClr val="C00000"/>
                </a:solidFill>
              </a:rPr>
              <a:t>Inhabitant</a:t>
            </a:r>
            <a:r>
              <a:rPr lang="en-AU" sz="3300" dirty="0" smtClean="0"/>
              <a:t> =“TOWSHAB”</a:t>
            </a:r>
          </a:p>
          <a:p>
            <a:pPr>
              <a:buNone/>
            </a:pPr>
            <a:r>
              <a:rPr lang="en-AU" sz="3300" b="1" dirty="0" err="1" smtClean="0"/>
              <a:t>Towshab</a:t>
            </a:r>
            <a:r>
              <a:rPr lang="en-AU" sz="3300" b="1" dirty="0" smtClean="0"/>
              <a:t> – Occurs 14 times in Old Test.</a:t>
            </a:r>
          </a:p>
          <a:p>
            <a:pPr>
              <a:buNone/>
            </a:pPr>
            <a:r>
              <a:rPr lang="en-AU" sz="3100" b="1" dirty="0" smtClean="0"/>
              <a:t>Translated 13 times - sojourner/stranger/foreigner   1 time – inhabitant</a:t>
            </a:r>
            <a:r>
              <a:rPr lang="en-AU" sz="3100" b="1" dirty="0" smtClean="0">
                <a:solidFill>
                  <a:schemeClr val="accent2">
                    <a:lumMod val="50000"/>
                  </a:schemeClr>
                </a:solidFill>
              </a:rPr>
              <a:t>  </a:t>
            </a:r>
            <a:endParaRPr lang="en-AU" sz="3100" b="1" dirty="0" smtClean="0">
              <a:solidFill>
                <a:schemeClr val="accent2">
                  <a:lumMod val="50000"/>
                </a:schemeClr>
              </a:solidFill>
            </a:endParaRPr>
          </a:p>
          <a:p>
            <a:pPr>
              <a:buNone/>
            </a:pPr>
            <a:endParaRPr lang="en-AU" sz="3300" dirty="0" smtClean="0"/>
          </a:p>
          <a:p>
            <a:pPr algn="ctr">
              <a:buNone/>
            </a:pPr>
            <a:r>
              <a:rPr lang="en-AU" sz="3100" b="1" dirty="0" smtClean="0">
                <a:solidFill>
                  <a:srgbClr val="C00000"/>
                </a:solidFill>
                <a:latin typeface="Calligraph421 BT" pitchFamily="66" charset="0"/>
              </a:rPr>
              <a:t>STRANGERS IN A FOREIGN </a:t>
            </a:r>
            <a:r>
              <a:rPr lang="en-AU" sz="3100" b="1" dirty="0" smtClean="0">
                <a:solidFill>
                  <a:srgbClr val="C00000"/>
                </a:solidFill>
                <a:latin typeface="Calligraph421 BT" pitchFamily="66" charset="0"/>
              </a:rPr>
              <a:t>COUNTRY</a:t>
            </a:r>
          </a:p>
          <a:p>
            <a:pPr algn="ctr">
              <a:buNone/>
            </a:pPr>
            <a:r>
              <a:rPr lang="en-AU" sz="2400" dirty="0" smtClean="0"/>
              <a:t/>
            </a:r>
            <a:br>
              <a:rPr lang="en-AU" sz="2400" dirty="0" smtClean="0"/>
            </a:br>
            <a:r>
              <a:rPr lang="en-AU" sz="2600" b="1" dirty="0" smtClean="0">
                <a:solidFill>
                  <a:schemeClr val="accent2">
                    <a:lumMod val="50000"/>
                  </a:schemeClr>
                </a:solidFill>
              </a:rPr>
              <a:t>ELIJAH</a:t>
            </a:r>
            <a:r>
              <a:rPr lang="en-AU" sz="2600" dirty="0" smtClean="0"/>
              <a:t> the </a:t>
            </a:r>
            <a:r>
              <a:rPr lang="en-AU" sz="2600" dirty="0" err="1" smtClean="0"/>
              <a:t>Tishbite</a:t>
            </a:r>
            <a:r>
              <a:rPr lang="en-AU" sz="2600" dirty="0" smtClean="0"/>
              <a:t>, who was of the foreigners/sojourners  of Gilead</a:t>
            </a:r>
          </a:p>
          <a:p>
            <a:pPr algn="ctr">
              <a:buNone/>
            </a:pPr>
            <a:r>
              <a:rPr lang="en-AU" sz="2600" b="1" dirty="0" smtClean="0">
                <a:solidFill>
                  <a:schemeClr val="accent2">
                    <a:lumMod val="50000"/>
                  </a:schemeClr>
                </a:solidFill>
              </a:rPr>
              <a:t>ABRAHAM </a:t>
            </a:r>
            <a:r>
              <a:rPr lang="en-AU" sz="2600" dirty="0" smtClean="0">
                <a:solidFill>
                  <a:schemeClr val="accent2">
                    <a:lumMod val="50000"/>
                  </a:schemeClr>
                </a:solidFill>
              </a:rPr>
              <a:t>made his home in the promised land like a stranger in a foreign country Heb. 11:9</a:t>
            </a:r>
          </a:p>
          <a:p>
            <a:pPr algn="ctr">
              <a:buNone/>
            </a:pPr>
            <a:r>
              <a:rPr lang="en-AU" sz="2600" b="1" dirty="0" smtClean="0">
                <a:solidFill>
                  <a:schemeClr val="accent2">
                    <a:lumMod val="50000"/>
                  </a:schemeClr>
                </a:solidFill>
              </a:rPr>
              <a:t>DAVID</a:t>
            </a:r>
            <a:r>
              <a:rPr lang="en-AU" sz="2600" dirty="0" smtClean="0">
                <a:solidFill>
                  <a:schemeClr val="accent2">
                    <a:lumMod val="50000"/>
                  </a:schemeClr>
                </a:solidFill>
              </a:rPr>
              <a:t> - I am a foreigner to my own family,</a:t>
            </a:r>
            <a:br>
              <a:rPr lang="en-AU" sz="2600" dirty="0" smtClean="0">
                <a:solidFill>
                  <a:schemeClr val="accent2">
                    <a:lumMod val="50000"/>
                  </a:schemeClr>
                </a:solidFill>
              </a:rPr>
            </a:br>
            <a:r>
              <a:rPr lang="en-AU" sz="2600" dirty="0" smtClean="0">
                <a:solidFill>
                  <a:schemeClr val="accent2">
                    <a:lumMod val="50000"/>
                  </a:schemeClr>
                </a:solidFill>
              </a:rPr>
              <a:t>    a stranger to my own mother’s children </a:t>
            </a:r>
            <a:endParaRPr lang="en-AU" sz="2600" dirty="0" smtClean="0">
              <a:solidFill>
                <a:schemeClr val="accent2">
                  <a:lumMod val="50000"/>
                </a:schemeClr>
              </a:solidFill>
            </a:endParaRPr>
          </a:p>
          <a:p>
            <a:pPr algn="ctr">
              <a:buNone/>
            </a:pPr>
            <a:r>
              <a:rPr lang="en-AU" sz="2600" dirty="0" smtClean="0">
                <a:solidFill>
                  <a:schemeClr val="accent2">
                    <a:lumMod val="50000"/>
                  </a:schemeClr>
                </a:solidFill>
              </a:rPr>
              <a:t>Psalm </a:t>
            </a:r>
            <a:r>
              <a:rPr lang="en-AU" sz="2600" dirty="0" smtClean="0">
                <a:solidFill>
                  <a:schemeClr val="accent2">
                    <a:lumMod val="50000"/>
                  </a:schemeClr>
                </a:solidFill>
              </a:rPr>
              <a:t>69:8</a:t>
            </a:r>
          </a:p>
          <a:p>
            <a:pPr algn="ctr">
              <a:buNone/>
            </a:pPr>
            <a:endParaRPr lang="en-AU" sz="2400" dirty="0" smtClean="0"/>
          </a:p>
          <a:p>
            <a:pPr algn="ctr">
              <a:buNone/>
            </a:pPr>
            <a:endParaRPr lang="en-AU" dirty="0" smtClean="0"/>
          </a:p>
          <a:p>
            <a:pPr algn="ctr">
              <a:buNone/>
            </a:pPr>
            <a:endParaRPr lang="en-AU" b="1" dirty="0" smtClean="0">
              <a:solidFill>
                <a:schemeClr val="accent2">
                  <a:lumMod val="50000"/>
                </a:schemeClr>
              </a:solidFill>
            </a:endParaRPr>
          </a:p>
          <a:p>
            <a:pPr>
              <a:buNone/>
            </a:pPr>
            <a:endParaRPr lang="en-AU" dirty="0"/>
          </a:p>
        </p:txBody>
      </p:sp>
      <p:pic>
        <p:nvPicPr>
          <p:cNvPr id="5" name="Picture 4" descr="john b cut.png"/>
          <p:cNvPicPr>
            <a:picLocks noChangeAspect="1"/>
          </p:cNvPicPr>
          <p:nvPr/>
        </p:nvPicPr>
        <p:blipFill>
          <a:blip r:embed="rId2" cstate="print"/>
          <a:stretch>
            <a:fillRect/>
          </a:stretch>
        </p:blipFill>
        <p:spPr>
          <a:xfrm>
            <a:off x="-396552" y="3429000"/>
            <a:ext cx="3888432" cy="3576859"/>
          </a:xfrm>
          <a:prstGeom prst="rect">
            <a:avLst/>
          </a:prstGeom>
          <a:effectLst>
            <a:softEdge rad="3175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solidFill>
                  <a:srgbClr val="C00000"/>
                </a:solidFill>
                <a:latin typeface="Calligraph421 BT" pitchFamily="66" charset="0"/>
              </a:rPr>
              <a:t>NEW TESTAMENT MESSAGE ABOUT ELIJAH</a:t>
            </a:r>
            <a:endParaRPr lang="en-AU" b="1" dirty="0">
              <a:solidFill>
                <a:srgbClr val="C00000"/>
              </a:solidFill>
              <a:latin typeface="Calligraph421 BT" pitchFamily="66" charset="0"/>
            </a:endParaRPr>
          </a:p>
        </p:txBody>
      </p:sp>
      <p:sp>
        <p:nvSpPr>
          <p:cNvPr id="5" name="Content Placeholder 4"/>
          <p:cNvSpPr>
            <a:spLocks noGrp="1"/>
          </p:cNvSpPr>
          <p:nvPr>
            <p:ph idx="1"/>
          </p:nvPr>
        </p:nvSpPr>
        <p:spPr>
          <a:xfrm>
            <a:off x="467544" y="1340768"/>
            <a:ext cx="8229600" cy="5256584"/>
          </a:xfrm>
        </p:spPr>
        <p:txBody>
          <a:bodyPr>
            <a:normAutofit lnSpcReduction="10000"/>
          </a:bodyPr>
          <a:lstStyle/>
          <a:p>
            <a:pPr algn="ctr">
              <a:buNone/>
            </a:pPr>
            <a:r>
              <a:rPr lang="en-AU" sz="3600" b="1" dirty="0" smtClean="0">
                <a:solidFill>
                  <a:srgbClr val="C00000"/>
                </a:solidFill>
                <a:latin typeface="Calligraph421 BT" pitchFamily="66" charset="0"/>
              </a:rPr>
              <a:t>A remnant saved by grace</a:t>
            </a:r>
          </a:p>
          <a:p>
            <a:pPr>
              <a:buNone/>
            </a:pPr>
            <a:r>
              <a:rPr lang="en-AU" sz="1800" dirty="0" smtClean="0"/>
              <a:t>Romans 11:4 “God’s answer to him? “I have reserved for myself seven thousand who have not bowed the knee to Baal.”</a:t>
            </a:r>
            <a:r>
              <a:rPr lang="en-AU" sz="2400" baseline="30000" dirty="0" smtClean="0"/>
              <a:t> </a:t>
            </a:r>
            <a:r>
              <a:rPr lang="en-AU" sz="2400" b="1" dirty="0" smtClean="0">
                <a:solidFill>
                  <a:srgbClr val="C00000"/>
                </a:solidFill>
              </a:rPr>
              <a:t>So too, at the present time there is a remnant chosen by grace</a:t>
            </a:r>
            <a:r>
              <a:rPr lang="en-AU" sz="1800" dirty="0" smtClean="0"/>
              <a:t>. </a:t>
            </a:r>
            <a:r>
              <a:rPr lang="en-AU" sz="1800" baseline="30000" dirty="0" smtClean="0"/>
              <a:t> </a:t>
            </a:r>
            <a:r>
              <a:rPr lang="en-AU" sz="2800" b="1" dirty="0" smtClean="0">
                <a:solidFill>
                  <a:schemeClr val="accent2">
                    <a:lumMod val="50000"/>
                  </a:schemeClr>
                </a:solidFill>
              </a:rPr>
              <a:t>And if by grace, then it cannot be based on works</a:t>
            </a:r>
            <a:r>
              <a:rPr lang="en-AU" sz="1800" dirty="0" smtClean="0"/>
              <a:t>; if it were, grace would no longer be grace.”</a:t>
            </a:r>
          </a:p>
          <a:p>
            <a:pPr>
              <a:buNone/>
            </a:pPr>
            <a:r>
              <a:rPr lang="en-AU" sz="1800" b="1" dirty="0" smtClean="0">
                <a:solidFill>
                  <a:srgbClr val="C00000"/>
                </a:solidFill>
              </a:rPr>
              <a:t>Elijah &amp; Elisha sent to Gentiles</a:t>
            </a:r>
          </a:p>
          <a:p>
            <a:pPr>
              <a:buNone/>
            </a:pPr>
            <a:r>
              <a:rPr lang="en-AU" sz="1800" dirty="0" smtClean="0"/>
              <a:t>“I assure you that there were many widows in Israel in Elijah’s time, ...</a:t>
            </a:r>
            <a:r>
              <a:rPr lang="en-AU" sz="1800" baseline="30000" dirty="0" smtClean="0"/>
              <a:t> </a:t>
            </a:r>
            <a:r>
              <a:rPr lang="en-AU" sz="1800" dirty="0" smtClean="0"/>
              <a:t>Yet Elijah was not sent to any of them, but to a widow in </a:t>
            </a:r>
            <a:r>
              <a:rPr lang="en-AU" sz="1800" dirty="0" err="1" smtClean="0"/>
              <a:t>Zarephath</a:t>
            </a:r>
            <a:r>
              <a:rPr lang="en-AU" sz="1800" dirty="0" smtClean="0"/>
              <a:t> in the region of Sidon. (</a:t>
            </a:r>
            <a:r>
              <a:rPr lang="en-AU" sz="1800" b="1" dirty="0" smtClean="0">
                <a:solidFill>
                  <a:srgbClr val="C00000"/>
                </a:solidFill>
              </a:rPr>
              <a:t>Lebanese</a:t>
            </a:r>
            <a:r>
              <a:rPr lang="en-AU" sz="1800" dirty="0" smtClean="0"/>
              <a:t>)</a:t>
            </a:r>
            <a:r>
              <a:rPr lang="en-AU" sz="1800" baseline="30000" dirty="0" smtClean="0"/>
              <a:t> </a:t>
            </a:r>
            <a:r>
              <a:rPr lang="en-AU" sz="1800" dirty="0" smtClean="0"/>
              <a:t>And there were many in Israel with leprosy in the time of Elisha the prophet, yet not one of them was cleansed—only </a:t>
            </a:r>
            <a:r>
              <a:rPr lang="en-AU" sz="1800" dirty="0" err="1" smtClean="0"/>
              <a:t>Naaman</a:t>
            </a:r>
            <a:r>
              <a:rPr lang="en-AU" sz="1800" dirty="0" smtClean="0"/>
              <a:t> the </a:t>
            </a:r>
            <a:r>
              <a:rPr lang="en-AU" sz="1800" b="1" dirty="0" smtClean="0">
                <a:solidFill>
                  <a:srgbClr val="C00000"/>
                </a:solidFill>
              </a:rPr>
              <a:t>Syrian</a:t>
            </a:r>
            <a:r>
              <a:rPr lang="en-AU" sz="1800" dirty="0" smtClean="0"/>
              <a:t>.” </a:t>
            </a:r>
          </a:p>
          <a:p>
            <a:pPr>
              <a:buNone/>
            </a:pPr>
            <a:r>
              <a:rPr lang="en-AU" sz="1600" dirty="0" smtClean="0"/>
              <a:t>							   Luke 4:25</a:t>
            </a:r>
          </a:p>
          <a:p>
            <a:pPr>
              <a:buNone/>
            </a:pPr>
            <a:r>
              <a:rPr lang="en-AU" sz="2400" b="1" dirty="0" smtClean="0">
                <a:solidFill>
                  <a:srgbClr val="C00000"/>
                </a:solidFill>
              </a:rPr>
              <a:t>Even in Elijah’s time God’s  message was given </a:t>
            </a:r>
          </a:p>
          <a:p>
            <a:pPr>
              <a:buNone/>
            </a:pPr>
            <a:r>
              <a:rPr lang="en-AU" sz="2400" b="1" dirty="0" smtClean="0">
                <a:solidFill>
                  <a:srgbClr val="C00000"/>
                </a:solidFill>
              </a:rPr>
              <a:t>to the gentiles and those in Israel saved by grace </a:t>
            </a:r>
          </a:p>
          <a:p>
            <a:pPr>
              <a:buNone/>
            </a:pPr>
            <a:r>
              <a:rPr lang="en-AU" sz="2400" b="1" dirty="0" smtClean="0">
                <a:solidFill>
                  <a:srgbClr val="C00000"/>
                </a:solidFill>
              </a:rPr>
              <a:t>			- </a:t>
            </a:r>
            <a:r>
              <a:rPr lang="en-AU" sz="2400" b="1" dirty="0" smtClean="0">
                <a:solidFill>
                  <a:srgbClr val="C00000"/>
                </a:solidFill>
              </a:rPr>
              <a:t>Not </a:t>
            </a:r>
            <a:r>
              <a:rPr lang="en-AU" sz="2400" b="1" dirty="0" smtClean="0">
                <a:solidFill>
                  <a:srgbClr val="C00000"/>
                </a:solidFill>
              </a:rPr>
              <a:t>works of </a:t>
            </a:r>
            <a:r>
              <a:rPr lang="en-AU" sz="2400" b="1" dirty="0" smtClean="0">
                <a:solidFill>
                  <a:srgbClr val="C00000"/>
                </a:solidFill>
              </a:rPr>
              <a:t>Law</a:t>
            </a:r>
            <a:endParaRPr lang="en-AU" sz="2400" b="1" dirty="0" smtClean="0">
              <a:solidFill>
                <a:srgbClr val="C00000"/>
              </a:solidFill>
            </a:endParaRPr>
          </a:p>
        </p:txBody>
      </p:sp>
      <p:pic>
        <p:nvPicPr>
          <p:cNvPr id="7" name="Picture 6" descr="crow 2.png"/>
          <p:cNvPicPr>
            <a:picLocks noChangeAspect="1"/>
          </p:cNvPicPr>
          <p:nvPr/>
        </p:nvPicPr>
        <p:blipFill>
          <a:blip r:embed="rId2" cstate="print"/>
          <a:stretch>
            <a:fillRect/>
          </a:stretch>
        </p:blipFill>
        <p:spPr>
          <a:xfrm flipH="1">
            <a:off x="251520" y="692696"/>
            <a:ext cx="1295501" cy="1289744"/>
          </a:xfrm>
          <a:prstGeom prst="rect">
            <a:avLst/>
          </a:prstGeom>
          <a:effectLst>
            <a:softEdge rad="12700"/>
          </a:effectLst>
        </p:spPr>
      </p:pic>
      <p:pic>
        <p:nvPicPr>
          <p:cNvPr id="9" name="Picture 8" descr="crow big cut all.png"/>
          <p:cNvPicPr>
            <a:picLocks noChangeAspect="1"/>
          </p:cNvPicPr>
          <p:nvPr/>
        </p:nvPicPr>
        <p:blipFill>
          <a:blip r:embed="rId3" cstate="print"/>
          <a:stretch>
            <a:fillRect/>
          </a:stretch>
        </p:blipFill>
        <p:spPr>
          <a:xfrm>
            <a:off x="6990911" y="4477243"/>
            <a:ext cx="2153089" cy="2380757"/>
          </a:xfrm>
          <a:prstGeom prst="rect">
            <a:avLst/>
          </a:prstGeom>
          <a:effectLst>
            <a:softEdge rad="127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chemeClr val="accent2">
                    <a:lumMod val="50000"/>
                  </a:schemeClr>
                </a:solidFill>
              </a:rPr>
              <a:t>THE GOD OF ELIJAH</a:t>
            </a:r>
            <a:endParaRPr lang="en-AU" dirty="0"/>
          </a:p>
        </p:txBody>
      </p:sp>
      <p:sp>
        <p:nvSpPr>
          <p:cNvPr id="3" name="Content Placeholder 2"/>
          <p:cNvSpPr>
            <a:spLocks noGrp="1"/>
          </p:cNvSpPr>
          <p:nvPr>
            <p:ph idx="1"/>
          </p:nvPr>
        </p:nvSpPr>
        <p:spPr>
          <a:xfrm>
            <a:off x="457200" y="1196752"/>
            <a:ext cx="8229600" cy="4929411"/>
          </a:xfrm>
        </p:spPr>
        <p:txBody>
          <a:bodyPr>
            <a:normAutofit fontScale="77500" lnSpcReduction="20000"/>
          </a:bodyPr>
          <a:lstStyle/>
          <a:p>
            <a:pPr>
              <a:buNone/>
            </a:pPr>
            <a:r>
              <a:rPr lang="en-AU" dirty="0" smtClean="0"/>
              <a:t>Heb. 11:13-16 “They did not receive the things promised; they only saw them and welcomed them from a distance, admitting that they were </a:t>
            </a:r>
            <a:r>
              <a:rPr lang="en-AU" b="1" dirty="0" smtClean="0">
                <a:solidFill>
                  <a:srgbClr val="C00000"/>
                </a:solidFill>
              </a:rPr>
              <a:t>foreigners and strangers on earth</a:t>
            </a:r>
            <a:r>
              <a:rPr lang="en-AU" dirty="0" smtClean="0"/>
              <a:t>...Therefore </a:t>
            </a:r>
            <a:r>
              <a:rPr lang="en-AU" b="1" dirty="0" smtClean="0">
                <a:solidFill>
                  <a:srgbClr val="C00000"/>
                </a:solidFill>
              </a:rPr>
              <a:t>God is not ashamed to be called their God</a:t>
            </a:r>
            <a:r>
              <a:rPr lang="en-AU" dirty="0" smtClean="0"/>
              <a:t>, for he has prepared a city for them.”</a:t>
            </a:r>
          </a:p>
          <a:p>
            <a:pPr>
              <a:buNone/>
            </a:pPr>
            <a:endParaRPr lang="en-AU" dirty="0" smtClean="0"/>
          </a:p>
          <a:p>
            <a:pPr algn="ctr">
              <a:buNone/>
            </a:pPr>
            <a:r>
              <a:rPr lang="en-AU" sz="3600" b="1" dirty="0" smtClean="0">
                <a:solidFill>
                  <a:srgbClr val="C00000"/>
                </a:solidFill>
              </a:rPr>
              <a:t> God was called  the “God of Elijah” </a:t>
            </a:r>
            <a:r>
              <a:rPr lang="en-AU" sz="2600" b="1" dirty="0" smtClean="0">
                <a:solidFill>
                  <a:schemeClr val="accent2">
                    <a:lumMod val="50000"/>
                  </a:schemeClr>
                </a:solidFill>
              </a:rPr>
              <a:t>in</a:t>
            </a:r>
            <a:r>
              <a:rPr lang="en-AU" sz="3600" b="1" dirty="0" smtClean="0">
                <a:solidFill>
                  <a:srgbClr val="C00000"/>
                </a:solidFill>
              </a:rPr>
              <a:t> </a:t>
            </a:r>
            <a:r>
              <a:rPr lang="en-AU" sz="2600" b="1" dirty="0" smtClean="0">
                <a:solidFill>
                  <a:schemeClr val="accent2">
                    <a:lumMod val="50000"/>
                  </a:schemeClr>
                </a:solidFill>
              </a:rPr>
              <a:t>2 Kings 2:14</a:t>
            </a:r>
          </a:p>
          <a:p>
            <a:pPr algn="ctr">
              <a:buNone/>
            </a:pPr>
            <a:endParaRPr lang="en-AU" sz="3600" b="1" dirty="0" smtClean="0">
              <a:solidFill>
                <a:srgbClr val="C00000"/>
              </a:solidFill>
            </a:endParaRPr>
          </a:p>
          <a:p>
            <a:pPr algn="ctr">
              <a:buNone/>
            </a:pPr>
            <a:r>
              <a:rPr lang="en-AU" sz="4600" b="1" dirty="0" smtClean="0">
                <a:solidFill>
                  <a:srgbClr val="C00000"/>
                </a:solidFill>
              </a:rPr>
              <a:t>ELIJAH means “My God is Jehovah”</a:t>
            </a:r>
          </a:p>
          <a:p>
            <a:pPr algn="ctr">
              <a:buNone/>
            </a:pPr>
            <a:r>
              <a:rPr lang="en-AU" sz="4000" b="1" dirty="0" smtClean="0">
                <a:solidFill>
                  <a:srgbClr val="C00000"/>
                </a:solidFill>
              </a:rPr>
              <a:t>In a world of Baal worship – Elijah’s name proclaimed His worship of God</a:t>
            </a:r>
          </a:p>
          <a:p>
            <a:pPr algn="ctr">
              <a:buNone/>
            </a:pPr>
            <a:r>
              <a:rPr lang="en-AU" sz="4000" b="1" dirty="0" smtClean="0">
                <a:solidFill>
                  <a:srgbClr val="C00000"/>
                </a:solidFill>
              </a:rPr>
              <a:t>Not his lineage in natural Israel</a:t>
            </a:r>
          </a:p>
          <a:p>
            <a:pPr algn="ctr">
              <a:buNone/>
            </a:pPr>
            <a:endParaRPr lang="en-AU" sz="4600" b="1" dirty="0" smtClean="0">
              <a:solidFill>
                <a:srgbClr val="C00000"/>
              </a:solidFill>
            </a:endParaRPr>
          </a:p>
          <a:p>
            <a:pPr algn="ctr">
              <a:buNone/>
            </a:pPr>
            <a:endParaRPr lang="en-AU" sz="4600" b="1" dirty="0" smtClean="0">
              <a:solidFill>
                <a:srgbClr val="C00000"/>
              </a:solidFill>
            </a:endParaRPr>
          </a:p>
          <a:p>
            <a:pPr>
              <a:buNone/>
            </a:pPr>
            <a:endParaRPr lang="en-A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AU" b="1" dirty="0" smtClean="0">
                <a:solidFill>
                  <a:schemeClr val="accent2">
                    <a:lumMod val="50000"/>
                  </a:schemeClr>
                </a:solidFill>
                <a:latin typeface="Calligraph421 BT" pitchFamily="66" charset="0"/>
              </a:rPr>
              <a:t>Last words of Old Testament</a:t>
            </a:r>
            <a:endParaRPr lang="en-AU" b="1" dirty="0">
              <a:solidFill>
                <a:schemeClr val="accent2">
                  <a:lumMod val="50000"/>
                </a:schemeClr>
              </a:solidFill>
              <a:latin typeface="Calligraph421 BT" pitchFamily="66" charset="0"/>
            </a:endParaRPr>
          </a:p>
        </p:txBody>
      </p:sp>
      <p:sp>
        <p:nvSpPr>
          <p:cNvPr id="3" name="Content Placeholder 2"/>
          <p:cNvSpPr>
            <a:spLocks noGrp="1"/>
          </p:cNvSpPr>
          <p:nvPr>
            <p:ph idx="1"/>
          </p:nvPr>
        </p:nvSpPr>
        <p:spPr>
          <a:xfrm>
            <a:off x="3347864" y="1124744"/>
            <a:ext cx="5544616" cy="5544616"/>
          </a:xfrm>
        </p:spPr>
        <p:txBody>
          <a:bodyPr>
            <a:normAutofit/>
          </a:bodyPr>
          <a:lstStyle/>
          <a:p>
            <a:pPr algn="ctr">
              <a:buNone/>
            </a:pPr>
            <a:r>
              <a:rPr lang="en-AU" sz="2400" dirty="0" smtClean="0"/>
              <a:t>Mal. 4:5-6 </a:t>
            </a:r>
            <a:r>
              <a:rPr lang="en-AU" sz="2000" dirty="0" smtClean="0"/>
              <a:t>“I will send to you Elias the </a:t>
            </a:r>
            <a:r>
              <a:rPr lang="en-AU" sz="2000" dirty="0" err="1" smtClean="0"/>
              <a:t>Thesbite</a:t>
            </a:r>
            <a:r>
              <a:rPr lang="en-AU" sz="2000" dirty="0" smtClean="0"/>
              <a:t>, before the great and glorious day of the Lord comes;  who shall turn again the heart of the father to the son, and the heart of a man to his </a:t>
            </a:r>
            <a:r>
              <a:rPr lang="en-AU" sz="2000" b="1" dirty="0" smtClean="0">
                <a:solidFill>
                  <a:srgbClr val="C00000"/>
                </a:solidFill>
              </a:rPr>
              <a:t>neighbour</a:t>
            </a:r>
            <a:r>
              <a:rPr lang="en-AU" sz="2000" dirty="0" smtClean="0"/>
              <a:t>” (Septuagint) </a:t>
            </a:r>
          </a:p>
          <a:p>
            <a:pPr>
              <a:buNone/>
            </a:pPr>
            <a:r>
              <a:rPr lang="en-AU" sz="2000" dirty="0" smtClean="0"/>
              <a:t>	</a:t>
            </a:r>
          </a:p>
          <a:p>
            <a:pPr algn="ctr">
              <a:buNone/>
            </a:pPr>
            <a:endParaRPr lang="en-AU" sz="2000" i="1" dirty="0" smtClean="0"/>
          </a:p>
          <a:p>
            <a:pPr algn="ctr">
              <a:buNone/>
            </a:pPr>
            <a:endParaRPr lang="en-AU" sz="2000" i="1" dirty="0" smtClean="0"/>
          </a:p>
          <a:p>
            <a:pPr algn="ctr">
              <a:buNone/>
            </a:pPr>
            <a:r>
              <a:rPr lang="en-AU" sz="2000" dirty="0" smtClean="0"/>
              <a:t>God also appeared to Elijah at </a:t>
            </a:r>
            <a:r>
              <a:rPr lang="en-AU" sz="2000" dirty="0" err="1" smtClean="0"/>
              <a:t>Horeb</a:t>
            </a:r>
            <a:r>
              <a:rPr lang="en-AU" sz="2000" dirty="0" smtClean="0"/>
              <a:t> , as He had to Moses. He was no longer in the earthquake wind and fire. He was with any who didn’t bow the knee to Baal, who came to Him in faith.  He was now in the still small voice heard by Elijah  and those of faith as He always had been – both Jews and Gentiles.</a:t>
            </a:r>
          </a:p>
          <a:p>
            <a:pPr algn="ctr">
              <a:buNone/>
            </a:pPr>
            <a:endParaRPr lang="en-AU" sz="2000" dirty="0" smtClean="0"/>
          </a:p>
          <a:p>
            <a:pPr algn="ctr">
              <a:buNone/>
            </a:pPr>
            <a:endParaRPr lang="en-AU" sz="2000" dirty="0" smtClean="0"/>
          </a:p>
          <a:p>
            <a:pPr algn="ctr">
              <a:buNone/>
            </a:pPr>
            <a:endParaRPr lang="en-AU" sz="2000" dirty="0" smtClean="0"/>
          </a:p>
          <a:p>
            <a:pPr>
              <a:buNone/>
            </a:pPr>
            <a:endParaRPr lang="en-AU" sz="2000" dirty="0" smtClean="0"/>
          </a:p>
          <a:p>
            <a:pPr>
              <a:buNone/>
            </a:pPr>
            <a:endParaRPr lang="en-AU" sz="2000" dirty="0" smtClean="0"/>
          </a:p>
          <a:p>
            <a:pPr>
              <a:buNone/>
            </a:pPr>
            <a:endParaRPr lang="en-AU" dirty="0"/>
          </a:p>
        </p:txBody>
      </p:sp>
      <p:pic>
        <p:nvPicPr>
          <p:cNvPr id="4" name="Picture 3" descr="abraham.jpg"/>
          <p:cNvPicPr>
            <a:picLocks noChangeAspect="1"/>
          </p:cNvPicPr>
          <p:nvPr/>
        </p:nvPicPr>
        <p:blipFill>
          <a:blip r:embed="rId2" cstate="print"/>
          <a:stretch>
            <a:fillRect/>
          </a:stretch>
        </p:blipFill>
        <p:spPr>
          <a:xfrm>
            <a:off x="683568" y="836712"/>
            <a:ext cx="2278228" cy="2808312"/>
          </a:xfrm>
          <a:prstGeom prst="rect">
            <a:avLst/>
          </a:prstGeom>
          <a:effectLst>
            <a:softEdge rad="127000"/>
          </a:effectLst>
        </p:spPr>
      </p:pic>
      <p:pic>
        <p:nvPicPr>
          <p:cNvPr id="5" name="Picture 4" descr="elijahs cave.JPG"/>
          <p:cNvPicPr>
            <a:picLocks noChangeAspect="1"/>
          </p:cNvPicPr>
          <p:nvPr/>
        </p:nvPicPr>
        <p:blipFill>
          <a:blip r:embed="rId3" cstate="print"/>
          <a:stretch>
            <a:fillRect/>
          </a:stretch>
        </p:blipFill>
        <p:spPr>
          <a:xfrm>
            <a:off x="611560" y="3785659"/>
            <a:ext cx="2304256" cy="3072341"/>
          </a:xfrm>
          <a:prstGeom prst="rect">
            <a:avLst/>
          </a:prstGeom>
          <a:effectLst>
            <a:softEdge rad="1270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930226"/>
          </a:xfrm>
        </p:spPr>
        <p:txBody>
          <a:bodyPr>
            <a:normAutofit/>
          </a:bodyPr>
          <a:lstStyle/>
          <a:p>
            <a:r>
              <a:rPr lang="en-AU" sz="3100" b="1" dirty="0" smtClean="0">
                <a:solidFill>
                  <a:srgbClr val="C00000"/>
                </a:solidFill>
              </a:rPr>
              <a:t>ELIJAH</a:t>
            </a:r>
            <a:r>
              <a:rPr lang="en-AU" sz="3100" dirty="0" smtClean="0"/>
              <a:t> </a:t>
            </a:r>
            <a:r>
              <a:rPr lang="en-AU" sz="3100" b="1" dirty="0" smtClean="0">
                <a:solidFill>
                  <a:srgbClr val="C00000"/>
                </a:solidFill>
              </a:rPr>
              <a:t>will</a:t>
            </a:r>
            <a:r>
              <a:rPr lang="en-AU" sz="3100" dirty="0" smtClean="0"/>
              <a:t> “Turn again the heart of the father to </a:t>
            </a:r>
            <a:r>
              <a:rPr lang="en-AU" sz="2400" dirty="0" smtClean="0"/>
              <a:t>the son, and the heart of a man to his </a:t>
            </a:r>
            <a:r>
              <a:rPr lang="en-AU" sz="2400" b="1" dirty="0" smtClean="0">
                <a:solidFill>
                  <a:srgbClr val="C00000"/>
                </a:solidFill>
              </a:rPr>
              <a:t>neighbour</a:t>
            </a:r>
            <a:r>
              <a:rPr lang="en-AU" sz="2400" dirty="0" smtClean="0"/>
              <a:t>” </a:t>
            </a:r>
            <a:r>
              <a:rPr lang="en-AU" sz="2000" dirty="0" smtClean="0"/>
              <a:t>(Septuagint) Mal.4:5-6</a:t>
            </a:r>
            <a:r>
              <a:rPr lang="en-AU" b="1" dirty="0" smtClean="0">
                <a:solidFill>
                  <a:srgbClr val="C00000"/>
                </a:solidFill>
                <a:latin typeface="Calligraph421 BT" pitchFamily="66" charset="0"/>
              </a:rPr>
              <a:t/>
            </a:r>
            <a:br>
              <a:rPr lang="en-AU" b="1" dirty="0" smtClean="0">
                <a:solidFill>
                  <a:srgbClr val="C00000"/>
                </a:solidFill>
                <a:latin typeface="Calligraph421 BT" pitchFamily="66" charset="0"/>
              </a:rPr>
            </a:br>
            <a:r>
              <a:rPr lang="en-AU" b="1" dirty="0" smtClean="0">
                <a:solidFill>
                  <a:srgbClr val="C00000"/>
                </a:solidFill>
                <a:latin typeface="Calligraph421 BT" pitchFamily="66" charset="0"/>
              </a:rPr>
              <a:t>“Who is my neighbour?” </a:t>
            </a:r>
            <a:r>
              <a:rPr lang="en-AU" sz="2000" b="1" dirty="0" smtClean="0">
                <a:solidFill>
                  <a:srgbClr val="C00000"/>
                </a:solidFill>
                <a:latin typeface="Calligraph421 BT" pitchFamily="66" charset="0"/>
              </a:rPr>
              <a:t>Luke 10:29</a:t>
            </a:r>
            <a:endParaRPr lang="en-AU" sz="2000" b="1" dirty="0">
              <a:solidFill>
                <a:srgbClr val="C00000"/>
              </a:solidFill>
              <a:latin typeface="Calligraph421 BT" pitchFamily="66" charset="0"/>
            </a:endParaRPr>
          </a:p>
        </p:txBody>
      </p:sp>
      <p:sp>
        <p:nvSpPr>
          <p:cNvPr id="3" name="Content Placeholder 2"/>
          <p:cNvSpPr>
            <a:spLocks noGrp="1"/>
          </p:cNvSpPr>
          <p:nvPr>
            <p:ph idx="1"/>
          </p:nvPr>
        </p:nvSpPr>
        <p:spPr>
          <a:xfrm>
            <a:off x="457200" y="2276872"/>
            <a:ext cx="8435280" cy="4176464"/>
          </a:xfrm>
        </p:spPr>
        <p:txBody>
          <a:bodyPr>
            <a:normAutofit fontScale="85000" lnSpcReduction="10000"/>
          </a:bodyPr>
          <a:lstStyle/>
          <a:p>
            <a:pPr>
              <a:buNone/>
            </a:pPr>
            <a:r>
              <a:rPr lang="en-AU" sz="2400" dirty="0" smtClean="0"/>
              <a:t> Jesus explained who a “</a:t>
            </a:r>
            <a:r>
              <a:rPr lang="en-AU" sz="2400" b="1" dirty="0" smtClean="0">
                <a:solidFill>
                  <a:srgbClr val="C00000"/>
                </a:solidFill>
              </a:rPr>
              <a:t>neighbour</a:t>
            </a:r>
            <a:r>
              <a:rPr lang="en-AU" sz="2400" dirty="0" smtClean="0"/>
              <a:t>” is in the parable of the good Samaritan – Ezra &amp; Nehemiah did not consider </a:t>
            </a:r>
            <a:r>
              <a:rPr lang="en-AU" sz="2400" b="1" dirty="0" smtClean="0">
                <a:solidFill>
                  <a:srgbClr val="C00000"/>
                </a:solidFill>
              </a:rPr>
              <a:t>Samaritans</a:t>
            </a:r>
            <a:r>
              <a:rPr lang="en-AU" sz="2400" dirty="0" smtClean="0"/>
              <a:t> to be neighbours. </a:t>
            </a:r>
          </a:p>
          <a:p>
            <a:pPr>
              <a:buNone/>
            </a:pPr>
            <a:r>
              <a:rPr lang="en-AU" sz="2400" dirty="0" smtClean="0"/>
              <a:t>By contrast Jesus mixed with people others despised. He taught that barriers must come down and true righteousness be discerned. It’s not who we mix with that contaminates us but how we think and how we worship. Despising others is wrong worship. Loving your neighbour as yourself is right worship.</a:t>
            </a:r>
          </a:p>
          <a:p>
            <a:pPr>
              <a:buNone/>
            </a:pPr>
            <a:r>
              <a:rPr lang="en-AU" sz="2400" dirty="0" smtClean="0"/>
              <a:t>Zechariah told Joshua the priest and his associates that they were supposed to build a temple that was welcoming – they didn’t build such a place - but another is - “the Branch” (Jesus).  </a:t>
            </a:r>
          </a:p>
          <a:p>
            <a:pPr>
              <a:buNone/>
            </a:pPr>
            <a:r>
              <a:rPr lang="en-AU" sz="3300" b="1" i="1" dirty="0" smtClean="0">
                <a:solidFill>
                  <a:srgbClr val="C00000"/>
                </a:solidFill>
              </a:rPr>
              <a:t>“</a:t>
            </a:r>
            <a:r>
              <a:rPr lang="en-AU" sz="3300" b="1" dirty="0" smtClean="0">
                <a:solidFill>
                  <a:srgbClr val="C00000"/>
                </a:solidFill>
              </a:rPr>
              <a:t>In that day, says the Lord Almighty, you shall call together every man his neighbour under the vine and under the fig-tree.</a:t>
            </a:r>
            <a:r>
              <a:rPr lang="en-AU" sz="3300" b="1" i="1" dirty="0" smtClean="0">
                <a:solidFill>
                  <a:srgbClr val="C00000"/>
                </a:solidFill>
              </a:rPr>
              <a:t>”  </a:t>
            </a:r>
            <a:r>
              <a:rPr lang="en-AU" sz="2200" dirty="0" smtClean="0">
                <a:solidFill>
                  <a:schemeClr val="accent2">
                    <a:lumMod val="50000"/>
                  </a:schemeClr>
                </a:solidFill>
              </a:rPr>
              <a:t>Zech. 3:10 (Septuagint)</a:t>
            </a:r>
          </a:p>
          <a:p>
            <a:pPr>
              <a:buNone/>
            </a:pPr>
            <a:endParaRPr lang="en-AU" sz="2200" dirty="0" smtClean="0">
              <a:solidFill>
                <a:schemeClr val="accent2">
                  <a:lumMod val="50000"/>
                </a:schemeClr>
              </a:solidFill>
            </a:endParaRPr>
          </a:p>
          <a:p>
            <a:pPr>
              <a:buNone/>
            </a:pPr>
            <a:endParaRPr lang="en-AU" dirty="0" smtClean="0"/>
          </a:p>
          <a:p>
            <a:pPr>
              <a:buNone/>
            </a:pPr>
            <a:endParaRPr lang="en-A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AU" dirty="0" smtClean="0">
              <a:latin typeface="Calligraph421 BT" pitchFamily="66" charset="0"/>
            </a:endParaRPr>
          </a:p>
          <a:p>
            <a:pPr algn="ctr">
              <a:buNone/>
            </a:pPr>
            <a:r>
              <a:rPr lang="en-AU" dirty="0" smtClean="0">
                <a:latin typeface="Calligraph421 BT" pitchFamily="66" charset="0"/>
              </a:rPr>
              <a:t>Robin Jones</a:t>
            </a:r>
          </a:p>
          <a:p>
            <a:pPr algn="ctr">
              <a:buNone/>
            </a:pPr>
            <a:endParaRPr lang="en-AU" dirty="0" smtClean="0">
              <a:latin typeface="Calligraph421 BT" pitchFamily="66" charset="0"/>
            </a:endParaRPr>
          </a:p>
          <a:p>
            <a:pPr algn="ctr">
              <a:buNone/>
            </a:pPr>
            <a:r>
              <a:rPr lang="en-AU" dirty="0" smtClean="0">
                <a:latin typeface="Calligraph421 BT" pitchFamily="66" charset="0"/>
              </a:rPr>
              <a:t>a</a:t>
            </a:r>
            <a:r>
              <a:rPr lang="en-AU" dirty="0" smtClean="0">
                <a:latin typeface="Calligraph421 BT" pitchFamily="66" charset="0"/>
              </a:rPr>
              <a:t>lsowritten@hotmail.com</a:t>
            </a:r>
            <a:endParaRPr lang="en-AU" dirty="0">
              <a:latin typeface="Calligraph421 BT"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latin typeface="+mn-lt"/>
              </a:rPr>
              <a:t>*</a:t>
            </a:r>
            <a:r>
              <a:rPr lang="en-AU" b="1" dirty="0" smtClean="0">
                <a:solidFill>
                  <a:srgbClr val="C00000"/>
                </a:solidFill>
                <a:latin typeface="Calligraph421 BT" pitchFamily="66" charset="0"/>
              </a:rPr>
              <a:t>NOTE</a:t>
            </a:r>
            <a:endParaRPr lang="en-AU" b="1" dirty="0">
              <a:solidFill>
                <a:srgbClr val="C00000"/>
              </a:solidFill>
              <a:latin typeface="Calligraph421 BT" pitchFamily="66" charset="0"/>
            </a:endParaRPr>
          </a:p>
        </p:txBody>
      </p:sp>
      <p:sp>
        <p:nvSpPr>
          <p:cNvPr id="3" name="Content Placeholder 2"/>
          <p:cNvSpPr>
            <a:spLocks noGrp="1"/>
          </p:cNvSpPr>
          <p:nvPr>
            <p:ph idx="1"/>
          </p:nvPr>
        </p:nvSpPr>
        <p:spPr>
          <a:xfrm>
            <a:off x="457200" y="1600200"/>
            <a:ext cx="6203032" cy="4925144"/>
          </a:xfrm>
        </p:spPr>
        <p:txBody>
          <a:bodyPr>
            <a:normAutofit fontScale="77500" lnSpcReduction="20000"/>
          </a:bodyPr>
          <a:lstStyle/>
          <a:p>
            <a:pPr>
              <a:buNone/>
            </a:pPr>
            <a:r>
              <a:rPr lang="en-AU" dirty="0" smtClean="0"/>
              <a:t>While the Jewish leaders in Jerusalem were declining offers from foreigners to help build the temple, and later forcing Jewish men to send away foreign wives and children (or else they would lose their land)...</a:t>
            </a:r>
          </a:p>
          <a:p>
            <a:pPr>
              <a:buNone/>
            </a:pPr>
            <a:endParaRPr lang="en-AU" dirty="0" smtClean="0"/>
          </a:p>
          <a:p>
            <a:pPr>
              <a:buNone/>
            </a:pPr>
            <a:r>
              <a:rPr lang="en-AU" sz="4200" b="1" dirty="0" smtClean="0">
                <a:solidFill>
                  <a:srgbClr val="C00000"/>
                </a:solidFill>
              </a:rPr>
              <a:t>Back in Persia</a:t>
            </a:r>
          </a:p>
          <a:p>
            <a:pPr>
              <a:buNone/>
            </a:pPr>
            <a:endParaRPr lang="en-AU" dirty="0" smtClean="0"/>
          </a:p>
          <a:p>
            <a:pPr>
              <a:buNone/>
            </a:pPr>
            <a:r>
              <a:rPr lang="en-AU" dirty="0" smtClean="0"/>
              <a:t>Esther the </a:t>
            </a:r>
            <a:r>
              <a:rPr lang="en-AU" b="1" dirty="0" smtClean="0">
                <a:solidFill>
                  <a:srgbClr val="C00000"/>
                </a:solidFill>
              </a:rPr>
              <a:t>Jewish girl </a:t>
            </a:r>
            <a:r>
              <a:rPr lang="en-AU" dirty="0" smtClean="0"/>
              <a:t>married a </a:t>
            </a:r>
            <a:r>
              <a:rPr lang="en-AU" b="1" dirty="0" smtClean="0">
                <a:solidFill>
                  <a:srgbClr val="C00000"/>
                </a:solidFill>
              </a:rPr>
              <a:t>FOREIGN King</a:t>
            </a:r>
            <a:r>
              <a:rPr lang="en-AU" dirty="0" smtClean="0"/>
              <a:t> and saved the nation!</a:t>
            </a:r>
          </a:p>
          <a:p>
            <a:pPr>
              <a:buNone/>
            </a:pPr>
            <a:endParaRPr lang="en-AU" dirty="0" smtClean="0"/>
          </a:p>
          <a:p>
            <a:pPr>
              <a:buNone/>
            </a:pPr>
            <a:r>
              <a:rPr lang="en-AU" sz="2100" dirty="0" smtClean="0"/>
              <a:t>(There are different opinions whether it was Xerxes  or </a:t>
            </a:r>
            <a:r>
              <a:rPr lang="en-AU" sz="2100" dirty="0" err="1" smtClean="0"/>
              <a:t>Artaxerxes</a:t>
            </a:r>
            <a:r>
              <a:rPr lang="en-AU" sz="2100" dirty="0" smtClean="0"/>
              <a:t> Esther married. The description of the greatness of the Kingdom in Esther 1:1 would indicate it was Xerxes)</a:t>
            </a:r>
            <a:endParaRPr lang="en-AU" sz="2100" dirty="0"/>
          </a:p>
        </p:txBody>
      </p:sp>
      <p:pic>
        <p:nvPicPr>
          <p:cNvPr id="7" name="Picture 6" descr="question man paid for.jpg"/>
          <p:cNvPicPr>
            <a:picLocks noChangeAspect="1"/>
          </p:cNvPicPr>
          <p:nvPr/>
        </p:nvPicPr>
        <p:blipFill>
          <a:blip r:embed="rId2" cstate="print"/>
          <a:stretch>
            <a:fillRect/>
          </a:stretch>
        </p:blipFill>
        <p:spPr>
          <a:xfrm>
            <a:off x="5796136" y="2492896"/>
            <a:ext cx="3104572" cy="2348880"/>
          </a:xfrm>
          <a:prstGeom prst="ellipse">
            <a:avLst/>
          </a:prstGeom>
          <a:effectLst>
            <a:softEdge rad="63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7920880" cy="926976"/>
          </a:xfrm>
        </p:spPr>
        <p:txBody>
          <a:bodyPr/>
          <a:lstStyle/>
          <a:p>
            <a:r>
              <a:rPr lang="en-AU" b="1" dirty="0" smtClean="0">
                <a:solidFill>
                  <a:schemeClr val="accent2">
                    <a:lumMod val="50000"/>
                  </a:schemeClr>
                </a:solidFill>
                <a:latin typeface="Calligraph421 BT" pitchFamily="66" charset="0"/>
              </a:rPr>
              <a:t>The Closing Scenes</a:t>
            </a:r>
            <a:endParaRPr lang="en-AU" b="1" dirty="0">
              <a:solidFill>
                <a:schemeClr val="accent2">
                  <a:lumMod val="50000"/>
                </a:schemeClr>
              </a:solidFill>
              <a:latin typeface="Calligraph421 BT" pitchFamily="66" charset="0"/>
            </a:endParaRPr>
          </a:p>
        </p:txBody>
      </p:sp>
      <p:sp>
        <p:nvSpPr>
          <p:cNvPr id="3" name="Content Placeholder 2"/>
          <p:cNvSpPr>
            <a:spLocks noGrp="1"/>
          </p:cNvSpPr>
          <p:nvPr>
            <p:ph idx="1"/>
          </p:nvPr>
        </p:nvSpPr>
        <p:spPr>
          <a:xfrm>
            <a:off x="1115616" y="2177480"/>
            <a:ext cx="7128792" cy="4680520"/>
          </a:xfrm>
        </p:spPr>
        <p:txBody>
          <a:bodyPr>
            <a:normAutofit fontScale="77500" lnSpcReduction="20000"/>
          </a:bodyPr>
          <a:lstStyle/>
          <a:p>
            <a:pPr>
              <a:buNone/>
            </a:pPr>
            <a:r>
              <a:rPr lang="en-AU" sz="2600" dirty="0" smtClean="0">
                <a:solidFill>
                  <a:schemeClr val="accent2">
                    <a:lumMod val="50000"/>
                  </a:schemeClr>
                </a:solidFill>
              </a:rPr>
              <a:t>The books of Esther and Ezra/Nehemiah are the last history books of the Old Testament.  Their words are recorded for our learning  in the same way as the words of </a:t>
            </a:r>
            <a:r>
              <a:rPr lang="en-AU" sz="2600" dirty="0" err="1" smtClean="0">
                <a:solidFill>
                  <a:schemeClr val="accent2">
                    <a:lumMod val="50000"/>
                  </a:schemeClr>
                </a:solidFill>
              </a:rPr>
              <a:t>Eliphaz</a:t>
            </a:r>
            <a:r>
              <a:rPr lang="en-AU" sz="2600" dirty="0" smtClean="0">
                <a:solidFill>
                  <a:schemeClr val="accent2">
                    <a:lumMod val="50000"/>
                  </a:schemeClr>
                </a:solidFill>
              </a:rPr>
              <a:t> to Job.</a:t>
            </a:r>
          </a:p>
          <a:p>
            <a:pPr>
              <a:buNone/>
            </a:pPr>
            <a:r>
              <a:rPr lang="en-AU" sz="2400" dirty="0" smtClean="0"/>
              <a:t>Job 15:5 </a:t>
            </a:r>
            <a:r>
              <a:rPr lang="en-AU" sz="2400" b="1" i="1" dirty="0" smtClean="0"/>
              <a:t>“Your sin prompts your mouth; you adopt the tongue of the crafty.”   </a:t>
            </a:r>
            <a:r>
              <a:rPr lang="en-AU" sz="2400" b="1" dirty="0" smtClean="0"/>
              <a:t>(The incorrect opinion of </a:t>
            </a:r>
            <a:r>
              <a:rPr lang="en-AU" sz="2400" b="1" dirty="0" err="1" smtClean="0"/>
              <a:t>Eliphaz</a:t>
            </a:r>
            <a:r>
              <a:rPr lang="en-AU" sz="2400" b="1" dirty="0" smtClean="0"/>
              <a:t>)</a:t>
            </a:r>
            <a:endParaRPr lang="en-AU" sz="2400" b="1" i="1" dirty="0" smtClean="0"/>
          </a:p>
          <a:p>
            <a:pPr>
              <a:buNone/>
            </a:pPr>
            <a:r>
              <a:rPr lang="en-AU" sz="2400" dirty="0" smtClean="0"/>
              <a:t>When Ezra records that foreigners are “enemies” that is the opinion of the Jewish leaders -  left for our learning.</a:t>
            </a:r>
            <a:r>
              <a:rPr lang="en-AU" sz="2400" b="1" dirty="0" smtClean="0"/>
              <a:t>  Zechariah disagreed.</a:t>
            </a:r>
          </a:p>
          <a:p>
            <a:pPr>
              <a:buNone/>
            </a:pPr>
            <a:r>
              <a:rPr lang="en-AU" sz="3100" b="1" dirty="0" smtClean="0">
                <a:solidFill>
                  <a:srgbClr val="C00000"/>
                </a:solidFill>
              </a:rPr>
              <a:t>Ezra/Nehemiah is never quoted in the New Testament.</a:t>
            </a:r>
            <a:endParaRPr lang="en-AU" sz="3100" dirty="0" smtClean="0">
              <a:solidFill>
                <a:srgbClr val="C00000"/>
              </a:solidFill>
            </a:endParaRPr>
          </a:p>
          <a:p>
            <a:pPr>
              <a:buNone/>
            </a:pPr>
            <a:r>
              <a:rPr lang="en-AU" sz="2800" dirty="0" smtClean="0">
                <a:solidFill>
                  <a:schemeClr val="accent2">
                    <a:lumMod val="50000"/>
                  </a:schemeClr>
                </a:solidFill>
              </a:rPr>
              <a:t>The moral judgments about the actions of Ezra and Nehemiah came from God came via </a:t>
            </a:r>
            <a:r>
              <a:rPr lang="en-AU" sz="2800" b="1" dirty="0" smtClean="0">
                <a:solidFill>
                  <a:srgbClr val="C00000"/>
                </a:solidFill>
              </a:rPr>
              <a:t>Zechariah and Malachi - His prophets of the time</a:t>
            </a:r>
            <a:r>
              <a:rPr lang="en-AU" sz="2800" dirty="0" smtClean="0">
                <a:solidFill>
                  <a:schemeClr val="accent2">
                    <a:lumMod val="50000"/>
                  </a:schemeClr>
                </a:solidFill>
              </a:rPr>
              <a:t> – and from John the Baptist and Jesus, after a long period of </a:t>
            </a:r>
            <a:r>
              <a:rPr lang="en-AU" sz="2800" i="1" dirty="0" smtClean="0">
                <a:solidFill>
                  <a:schemeClr val="accent2">
                    <a:lumMod val="50000"/>
                  </a:schemeClr>
                </a:solidFill>
              </a:rPr>
              <a:t>“night without vision</a:t>
            </a:r>
            <a:r>
              <a:rPr lang="en-AU" sz="2800" dirty="0" smtClean="0">
                <a:solidFill>
                  <a:schemeClr val="accent2">
                    <a:lumMod val="50000"/>
                  </a:schemeClr>
                </a:solidFill>
              </a:rPr>
              <a:t>” as Micah 3 had foretold.</a:t>
            </a:r>
          </a:p>
          <a:p>
            <a:pPr>
              <a:buNone/>
            </a:pPr>
            <a:endParaRPr lang="en-AU" dirty="0" smtClean="0"/>
          </a:p>
        </p:txBody>
      </p:sp>
      <p:pic>
        <p:nvPicPr>
          <p:cNvPr id="5" name="Picture 4" descr="curtains 2.png"/>
          <p:cNvPicPr>
            <a:picLocks noChangeAspect="1"/>
          </p:cNvPicPr>
          <p:nvPr/>
        </p:nvPicPr>
        <p:blipFill>
          <a:blip r:embed="rId2" cstate="print"/>
          <a:stretch>
            <a:fillRect/>
          </a:stretch>
        </p:blipFill>
        <p:spPr>
          <a:xfrm>
            <a:off x="-180528" y="-171400"/>
            <a:ext cx="9593390" cy="8352928"/>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60648"/>
            <a:ext cx="8229600" cy="994122"/>
          </a:xfrm>
        </p:spPr>
        <p:txBody>
          <a:bodyPr>
            <a:normAutofit fontScale="90000"/>
          </a:bodyPr>
          <a:lstStyle/>
          <a:p>
            <a:r>
              <a:rPr lang="en-AU" sz="3100" b="1" dirty="0" smtClean="0">
                <a:solidFill>
                  <a:schemeClr val="accent2">
                    <a:lumMod val="50000"/>
                  </a:schemeClr>
                </a:solidFill>
              </a:rPr>
              <a:t>Last Events of Old Testament</a:t>
            </a:r>
            <a:r>
              <a:rPr lang="en-AU" b="1" dirty="0" smtClean="0">
                <a:solidFill>
                  <a:schemeClr val="accent2">
                    <a:lumMod val="50000"/>
                  </a:schemeClr>
                </a:solidFill>
              </a:rPr>
              <a:t/>
            </a:r>
            <a:br>
              <a:rPr lang="en-AU" b="1" dirty="0" smtClean="0">
                <a:solidFill>
                  <a:schemeClr val="accent2">
                    <a:lumMod val="50000"/>
                  </a:schemeClr>
                </a:solidFill>
              </a:rPr>
            </a:br>
            <a:r>
              <a:rPr lang="en-AU" b="1" dirty="0" smtClean="0">
                <a:solidFill>
                  <a:schemeClr val="accent2">
                    <a:lumMod val="50000"/>
                  </a:schemeClr>
                </a:solidFill>
              </a:rPr>
              <a:t>THE GREAT DIVORCE – under Ezra</a:t>
            </a:r>
            <a:endParaRPr lang="en-AU" dirty="0"/>
          </a:p>
        </p:txBody>
      </p:sp>
      <p:sp>
        <p:nvSpPr>
          <p:cNvPr id="5" name="Content Placeholder 4"/>
          <p:cNvSpPr>
            <a:spLocks noGrp="1"/>
          </p:cNvSpPr>
          <p:nvPr>
            <p:ph sz="half" idx="1"/>
          </p:nvPr>
        </p:nvSpPr>
        <p:spPr>
          <a:xfrm>
            <a:off x="251520" y="1340768"/>
            <a:ext cx="4464496" cy="5832648"/>
          </a:xfrm>
        </p:spPr>
        <p:txBody>
          <a:bodyPr>
            <a:normAutofit fontScale="77500" lnSpcReduction="20000"/>
          </a:bodyPr>
          <a:lstStyle/>
          <a:p>
            <a:pPr>
              <a:buNone/>
            </a:pPr>
            <a:r>
              <a:rPr lang="en-AU" dirty="0" smtClean="0">
                <a:solidFill>
                  <a:schemeClr val="accent2">
                    <a:lumMod val="50000"/>
                  </a:schemeClr>
                </a:solidFill>
              </a:rPr>
              <a:t>Ezra 10:2.. </a:t>
            </a:r>
            <a:r>
              <a:rPr lang="en-AU" i="1" dirty="0" smtClean="0">
                <a:solidFill>
                  <a:schemeClr val="accent2">
                    <a:lumMod val="50000"/>
                  </a:schemeClr>
                </a:solidFill>
              </a:rPr>
              <a:t>“Now let us make a covenant before our God to send away all these (foreign) women and their children, in accordance with the counsel of my lord and of those who fear the commands of our God. </a:t>
            </a:r>
            <a:r>
              <a:rPr lang="en-AU" b="1" i="1" dirty="0" smtClean="0">
                <a:solidFill>
                  <a:srgbClr val="C00000"/>
                </a:solidFill>
              </a:rPr>
              <a:t>Let it be done according to the Law</a:t>
            </a:r>
            <a:r>
              <a:rPr lang="en-AU" i="1" dirty="0" smtClean="0">
                <a:solidFill>
                  <a:schemeClr val="accent2">
                    <a:lumMod val="50000"/>
                  </a:schemeClr>
                </a:solidFill>
              </a:rPr>
              <a:t>....15  </a:t>
            </a:r>
            <a:r>
              <a:rPr lang="en-AU" b="1" i="1" dirty="0" smtClean="0">
                <a:solidFill>
                  <a:schemeClr val="accent2">
                    <a:lumMod val="50000"/>
                  </a:schemeClr>
                </a:solidFill>
              </a:rPr>
              <a:t>Only Jonathan son of </a:t>
            </a:r>
            <a:r>
              <a:rPr lang="en-AU" b="1" i="1" dirty="0" err="1" smtClean="0">
                <a:solidFill>
                  <a:schemeClr val="accent2">
                    <a:lumMod val="50000"/>
                  </a:schemeClr>
                </a:solidFill>
              </a:rPr>
              <a:t>Asahel</a:t>
            </a:r>
            <a:r>
              <a:rPr lang="en-AU" b="1" i="1" dirty="0" smtClean="0">
                <a:solidFill>
                  <a:schemeClr val="accent2">
                    <a:lumMod val="50000"/>
                  </a:schemeClr>
                </a:solidFill>
              </a:rPr>
              <a:t> and </a:t>
            </a:r>
            <a:r>
              <a:rPr lang="en-AU" b="1" i="1" dirty="0" err="1" smtClean="0">
                <a:solidFill>
                  <a:schemeClr val="accent2">
                    <a:lumMod val="50000"/>
                  </a:schemeClr>
                </a:solidFill>
              </a:rPr>
              <a:t>Jahzeiah</a:t>
            </a:r>
            <a:r>
              <a:rPr lang="en-AU" b="1" i="1" dirty="0" smtClean="0">
                <a:solidFill>
                  <a:schemeClr val="accent2">
                    <a:lumMod val="50000"/>
                  </a:schemeClr>
                </a:solidFill>
              </a:rPr>
              <a:t> son of </a:t>
            </a:r>
            <a:r>
              <a:rPr lang="en-AU" b="1" i="1" dirty="0" err="1" smtClean="0">
                <a:solidFill>
                  <a:schemeClr val="accent2">
                    <a:lumMod val="50000"/>
                  </a:schemeClr>
                </a:solidFill>
              </a:rPr>
              <a:t>Tikvah</a:t>
            </a:r>
            <a:r>
              <a:rPr lang="en-AU" b="1" i="1" dirty="0" smtClean="0">
                <a:solidFill>
                  <a:schemeClr val="accent2">
                    <a:lumMod val="50000"/>
                  </a:schemeClr>
                </a:solidFill>
              </a:rPr>
              <a:t>, supported by </a:t>
            </a:r>
            <a:r>
              <a:rPr lang="en-AU" b="1" i="1" dirty="0" err="1" smtClean="0">
                <a:solidFill>
                  <a:schemeClr val="accent2">
                    <a:lumMod val="50000"/>
                  </a:schemeClr>
                </a:solidFill>
              </a:rPr>
              <a:t>Meshullam</a:t>
            </a:r>
            <a:r>
              <a:rPr lang="en-AU" b="1" i="1" dirty="0" smtClean="0">
                <a:solidFill>
                  <a:schemeClr val="accent2">
                    <a:lumMod val="50000"/>
                  </a:schemeClr>
                </a:solidFill>
              </a:rPr>
              <a:t> and </a:t>
            </a:r>
            <a:r>
              <a:rPr lang="en-AU" b="1" i="1" dirty="0" err="1" smtClean="0">
                <a:solidFill>
                  <a:schemeClr val="accent2">
                    <a:lumMod val="50000"/>
                  </a:schemeClr>
                </a:solidFill>
              </a:rPr>
              <a:t>Shabbethai</a:t>
            </a:r>
            <a:r>
              <a:rPr lang="en-AU" b="1" i="1" dirty="0" smtClean="0">
                <a:solidFill>
                  <a:schemeClr val="accent2">
                    <a:lumMod val="50000"/>
                  </a:schemeClr>
                </a:solidFill>
              </a:rPr>
              <a:t> the Levite, opposed this.”</a:t>
            </a:r>
          </a:p>
          <a:p>
            <a:pPr>
              <a:buNone/>
            </a:pPr>
            <a:endParaRPr lang="en-AU" b="1" i="1" dirty="0" smtClean="0">
              <a:solidFill>
                <a:schemeClr val="accent2">
                  <a:lumMod val="50000"/>
                </a:schemeClr>
              </a:solidFill>
            </a:endParaRPr>
          </a:p>
          <a:p>
            <a:pPr>
              <a:buNone/>
            </a:pPr>
            <a:r>
              <a:rPr lang="en-AU" sz="3600" b="1" dirty="0" smtClean="0">
                <a:solidFill>
                  <a:srgbClr val="C00000"/>
                </a:solidFill>
              </a:rPr>
              <a:t>Consider the possibility that the group in verse 15 who opposed the great divorce are right to do so. </a:t>
            </a:r>
          </a:p>
          <a:p>
            <a:pPr>
              <a:buNone/>
            </a:pPr>
            <a:r>
              <a:rPr lang="en-AU" b="1" i="1" dirty="0" smtClean="0">
                <a:solidFill>
                  <a:schemeClr val="accent2">
                    <a:lumMod val="50000"/>
                  </a:schemeClr>
                </a:solidFill>
              </a:rPr>
              <a:t>  </a:t>
            </a:r>
          </a:p>
          <a:p>
            <a:pPr>
              <a:buNone/>
            </a:pPr>
            <a:endParaRPr lang="en-AU" b="1" dirty="0" smtClean="0">
              <a:solidFill>
                <a:schemeClr val="accent2">
                  <a:lumMod val="50000"/>
                </a:schemeClr>
              </a:solidFill>
            </a:endParaRPr>
          </a:p>
          <a:p>
            <a:pPr>
              <a:buNone/>
            </a:pPr>
            <a:endParaRPr lang="en-AU" b="1" i="1" dirty="0" smtClean="0">
              <a:solidFill>
                <a:schemeClr val="accent2">
                  <a:lumMod val="50000"/>
                </a:schemeClr>
              </a:solidFill>
            </a:endParaRPr>
          </a:p>
          <a:p>
            <a:pPr>
              <a:buNone/>
            </a:pPr>
            <a:endParaRPr lang="en-AU" dirty="0"/>
          </a:p>
        </p:txBody>
      </p:sp>
      <p:sp>
        <p:nvSpPr>
          <p:cNvPr id="6" name="Content Placeholder 5"/>
          <p:cNvSpPr>
            <a:spLocks noGrp="1"/>
          </p:cNvSpPr>
          <p:nvPr>
            <p:ph sz="half" idx="2"/>
          </p:nvPr>
        </p:nvSpPr>
        <p:spPr>
          <a:xfrm>
            <a:off x="4648200" y="1340768"/>
            <a:ext cx="4038600" cy="5184576"/>
          </a:xfrm>
        </p:spPr>
        <p:txBody>
          <a:bodyPr>
            <a:normAutofit fontScale="77500" lnSpcReduction="20000"/>
          </a:bodyPr>
          <a:lstStyle/>
          <a:p>
            <a:pPr algn="ctr">
              <a:buNone/>
            </a:pPr>
            <a:r>
              <a:rPr lang="en-AU" sz="3400" b="1" dirty="0" smtClean="0">
                <a:solidFill>
                  <a:srgbClr val="C00000"/>
                </a:solidFill>
                <a:latin typeface="Calligraph421 BT" pitchFamily="66" charset="0"/>
              </a:rPr>
              <a:t>IT IS ALSO WRITTEN</a:t>
            </a:r>
          </a:p>
          <a:p>
            <a:pPr>
              <a:buNone/>
            </a:pPr>
            <a:endParaRPr lang="en-AU" b="1" i="1" dirty="0" smtClean="0">
              <a:solidFill>
                <a:schemeClr val="accent2">
                  <a:lumMod val="50000"/>
                </a:schemeClr>
              </a:solidFill>
            </a:endParaRPr>
          </a:p>
          <a:p>
            <a:pPr>
              <a:buNone/>
            </a:pPr>
            <a:r>
              <a:rPr lang="en-AU" b="1" dirty="0" smtClean="0">
                <a:solidFill>
                  <a:schemeClr val="accent2">
                    <a:lumMod val="50000"/>
                  </a:schemeClr>
                </a:solidFill>
              </a:rPr>
              <a:t>Mal 3:16  </a:t>
            </a:r>
            <a:r>
              <a:rPr lang="en-AU" b="1" baseline="30000" dirty="0" smtClean="0">
                <a:solidFill>
                  <a:schemeClr val="accent2">
                    <a:lumMod val="50000"/>
                  </a:schemeClr>
                </a:solidFill>
              </a:rPr>
              <a:t> </a:t>
            </a:r>
            <a:r>
              <a:rPr lang="en-AU" b="1" dirty="0" smtClean="0">
                <a:solidFill>
                  <a:schemeClr val="accent2">
                    <a:lumMod val="50000"/>
                  </a:schemeClr>
                </a:solidFill>
              </a:rPr>
              <a:t>“The man who hates and divorces his wife, ” says the </a:t>
            </a:r>
            <a:r>
              <a:rPr lang="en-AU" b="1" cap="small" dirty="0" smtClean="0">
                <a:solidFill>
                  <a:schemeClr val="accent2">
                    <a:lumMod val="50000"/>
                  </a:schemeClr>
                </a:solidFill>
              </a:rPr>
              <a:t>Lord</a:t>
            </a:r>
            <a:r>
              <a:rPr lang="en-AU" b="1" dirty="0" smtClean="0">
                <a:solidFill>
                  <a:schemeClr val="accent2">
                    <a:lumMod val="50000"/>
                  </a:schemeClr>
                </a:solidFill>
              </a:rPr>
              <a:t>, the God of Israel, “does violence to the one he should protect,” says the </a:t>
            </a:r>
            <a:r>
              <a:rPr lang="en-AU" b="1" cap="small" dirty="0" smtClean="0">
                <a:solidFill>
                  <a:schemeClr val="accent2">
                    <a:lumMod val="50000"/>
                  </a:schemeClr>
                </a:solidFill>
              </a:rPr>
              <a:t>Lord</a:t>
            </a:r>
            <a:r>
              <a:rPr lang="en-AU" b="1" dirty="0" smtClean="0">
                <a:solidFill>
                  <a:schemeClr val="accent2">
                    <a:lumMod val="50000"/>
                  </a:schemeClr>
                </a:solidFill>
              </a:rPr>
              <a:t> Almighty.”</a:t>
            </a:r>
          </a:p>
          <a:p>
            <a:pPr>
              <a:buNone/>
            </a:pPr>
            <a:endParaRPr lang="en-AU" dirty="0" smtClean="0"/>
          </a:p>
          <a:p>
            <a:pPr>
              <a:buNone/>
            </a:pPr>
            <a:endParaRPr lang="en-AU" dirty="0"/>
          </a:p>
        </p:txBody>
      </p:sp>
      <p:pic>
        <p:nvPicPr>
          <p:cNvPr id="7" name="Picture 6" descr="ezra law r.jpg"/>
          <p:cNvPicPr>
            <a:picLocks noChangeAspect="1"/>
          </p:cNvPicPr>
          <p:nvPr/>
        </p:nvPicPr>
        <p:blipFill>
          <a:blip r:embed="rId2" cstate="print"/>
          <a:stretch>
            <a:fillRect/>
          </a:stretch>
        </p:blipFill>
        <p:spPr>
          <a:xfrm>
            <a:off x="4788024" y="3933056"/>
            <a:ext cx="4136938" cy="2924944"/>
          </a:xfrm>
          <a:prstGeom prst="rect">
            <a:avLst/>
          </a:prstGeom>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AU" b="1" dirty="0" smtClean="0">
                <a:solidFill>
                  <a:schemeClr val="accent2">
                    <a:lumMod val="50000"/>
                  </a:schemeClr>
                </a:solidFill>
              </a:rPr>
              <a:t>Nehemiah’s FINAL REFORMS</a:t>
            </a:r>
            <a:endParaRPr lang="en-AU" dirty="0"/>
          </a:p>
        </p:txBody>
      </p:sp>
      <p:sp>
        <p:nvSpPr>
          <p:cNvPr id="3" name="Content Placeholder 2"/>
          <p:cNvSpPr>
            <a:spLocks noGrp="1"/>
          </p:cNvSpPr>
          <p:nvPr>
            <p:ph sz="half" idx="1"/>
          </p:nvPr>
        </p:nvSpPr>
        <p:spPr>
          <a:xfrm>
            <a:off x="323528" y="980728"/>
            <a:ext cx="4172272" cy="5616624"/>
          </a:xfrm>
        </p:spPr>
        <p:txBody>
          <a:bodyPr>
            <a:normAutofit fontScale="70000" lnSpcReduction="20000"/>
          </a:bodyPr>
          <a:lstStyle/>
          <a:p>
            <a:pPr>
              <a:buNone/>
            </a:pPr>
            <a:r>
              <a:rPr lang="en-AU" b="1" dirty="0" smtClean="0">
                <a:solidFill>
                  <a:schemeClr val="tx2">
                    <a:lumMod val="50000"/>
                  </a:schemeClr>
                </a:solidFill>
              </a:rPr>
              <a:t>Neh. 13:1-3 “On that day the Book of Moses was read aloud in the hearing of the people and there it was found written that no Ammonite or Moabite should ever be admitted into the assembly of God </a:t>
            </a:r>
            <a:r>
              <a:rPr lang="en-AU" sz="2600" b="1" dirty="0" smtClean="0">
                <a:solidFill>
                  <a:schemeClr val="tx2">
                    <a:lumMod val="50000"/>
                  </a:schemeClr>
                </a:solidFill>
              </a:rPr>
              <a:t>(from Deut. 23)...</a:t>
            </a:r>
            <a:r>
              <a:rPr lang="en-AU" b="1" baseline="30000" dirty="0" smtClean="0">
                <a:solidFill>
                  <a:schemeClr val="tx2">
                    <a:lumMod val="50000"/>
                  </a:schemeClr>
                </a:solidFill>
              </a:rPr>
              <a:t> </a:t>
            </a:r>
            <a:r>
              <a:rPr lang="en-AU" b="1" dirty="0" smtClean="0">
                <a:solidFill>
                  <a:srgbClr val="C00000"/>
                </a:solidFill>
              </a:rPr>
              <a:t>When the people heard this law, </a:t>
            </a:r>
            <a:r>
              <a:rPr lang="en-AU" b="1" dirty="0" smtClean="0">
                <a:solidFill>
                  <a:schemeClr val="tx2">
                    <a:lumMod val="50000"/>
                  </a:schemeClr>
                </a:solidFill>
              </a:rPr>
              <a:t>they excluded from Israel </a:t>
            </a:r>
            <a:r>
              <a:rPr lang="en-AU" sz="3400" b="1" dirty="0" smtClean="0">
                <a:solidFill>
                  <a:srgbClr val="C00000"/>
                </a:solidFill>
              </a:rPr>
              <a:t>ALL </a:t>
            </a:r>
            <a:r>
              <a:rPr lang="en-AU" b="1" dirty="0" smtClean="0">
                <a:solidFill>
                  <a:srgbClr val="C00000"/>
                </a:solidFill>
              </a:rPr>
              <a:t>who were of foreign descent.”</a:t>
            </a:r>
          </a:p>
          <a:p>
            <a:pPr>
              <a:buNone/>
            </a:pPr>
            <a:endParaRPr lang="en-AU" b="1" dirty="0" smtClean="0">
              <a:solidFill>
                <a:srgbClr val="C00000"/>
              </a:solidFill>
            </a:endParaRPr>
          </a:p>
          <a:p>
            <a:pPr>
              <a:buNone/>
            </a:pPr>
            <a:endParaRPr lang="en-AU" sz="1600" b="1" dirty="0" smtClean="0">
              <a:solidFill>
                <a:srgbClr val="C00000"/>
              </a:solidFill>
            </a:endParaRPr>
          </a:p>
          <a:p>
            <a:pPr>
              <a:buNone/>
            </a:pPr>
            <a:endParaRPr lang="en-AU" dirty="0"/>
          </a:p>
        </p:txBody>
      </p:sp>
      <p:sp>
        <p:nvSpPr>
          <p:cNvPr id="6" name="Content Placeholder 5"/>
          <p:cNvSpPr>
            <a:spLocks noGrp="1"/>
          </p:cNvSpPr>
          <p:nvPr>
            <p:ph sz="half" idx="2"/>
          </p:nvPr>
        </p:nvSpPr>
        <p:spPr>
          <a:xfrm>
            <a:off x="4644008" y="908720"/>
            <a:ext cx="4244280" cy="6768752"/>
          </a:xfrm>
        </p:spPr>
        <p:txBody>
          <a:bodyPr>
            <a:normAutofit fontScale="70000" lnSpcReduction="20000"/>
          </a:bodyPr>
          <a:lstStyle/>
          <a:p>
            <a:pPr>
              <a:buNone/>
            </a:pPr>
            <a:r>
              <a:rPr lang="en-AU" b="1" i="1" u="sng" dirty="0" smtClean="0">
                <a:solidFill>
                  <a:srgbClr val="C00000"/>
                </a:solidFill>
              </a:rPr>
              <a:t>“When the people heard THIS Law”</a:t>
            </a:r>
          </a:p>
          <a:p>
            <a:pPr>
              <a:buNone/>
            </a:pPr>
            <a:r>
              <a:rPr lang="en-AU" dirty="0" smtClean="0"/>
              <a:t>The people took one passage at face value and applied it wrongly.</a:t>
            </a:r>
          </a:p>
          <a:p>
            <a:pPr algn="ctr">
              <a:buNone/>
            </a:pPr>
            <a:r>
              <a:rPr lang="en-AU" b="1" dirty="0" smtClean="0">
                <a:solidFill>
                  <a:srgbClr val="C00000"/>
                </a:solidFill>
                <a:latin typeface="Calligraph421 BT" pitchFamily="66" charset="0"/>
              </a:rPr>
              <a:t>IT IS ALSO WRITTEN </a:t>
            </a:r>
          </a:p>
          <a:p>
            <a:pPr algn="ctr">
              <a:buNone/>
            </a:pPr>
            <a:r>
              <a:rPr lang="en-AU" sz="3400" b="1" dirty="0" smtClean="0">
                <a:solidFill>
                  <a:srgbClr val="C00000"/>
                </a:solidFill>
                <a:latin typeface="Calligraph421 BT" pitchFamily="66" charset="0"/>
              </a:rPr>
              <a:t>IN DEUT.  </a:t>
            </a:r>
            <a:r>
              <a:rPr lang="en-AU" sz="3400" b="1" dirty="0" smtClean="0">
                <a:solidFill>
                  <a:srgbClr val="C00000"/>
                </a:solidFill>
                <a:latin typeface="+mj-lt"/>
              </a:rPr>
              <a:t>23.....</a:t>
            </a:r>
            <a:endParaRPr lang="en-AU" sz="3400" b="1" dirty="0" smtClean="0">
              <a:solidFill>
                <a:srgbClr val="C00000"/>
              </a:solidFill>
              <a:latin typeface="Calligraph421 BT" pitchFamily="66" charset="0"/>
            </a:endParaRPr>
          </a:p>
          <a:p>
            <a:pPr>
              <a:buNone/>
            </a:pPr>
            <a:r>
              <a:rPr lang="en-AU" sz="1800" b="1" dirty="0" smtClean="0">
                <a:solidFill>
                  <a:srgbClr val="C00000"/>
                </a:solidFill>
              </a:rPr>
              <a:t> </a:t>
            </a:r>
          </a:p>
          <a:p>
            <a:pPr>
              <a:buNone/>
            </a:pPr>
            <a:r>
              <a:rPr lang="en-AU" b="1" dirty="0" smtClean="0">
                <a:solidFill>
                  <a:srgbClr val="C00000"/>
                </a:solidFill>
              </a:rPr>
              <a:t>V 7-8 </a:t>
            </a:r>
            <a:r>
              <a:rPr lang="en-AU" baseline="30000" dirty="0" smtClean="0"/>
              <a:t> </a:t>
            </a:r>
            <a:r>
              <a:rPr lang="en-AU" b="1" dirty="0" smtClean="0">
                <a:solidFill>
                  <a:schemeClr val="tx2">
                    <a:lumMod val="50000"/>
                  </a:schemeClr>
                </a:solidFill>
              </a:rPr>
              <a:t>“You shall not abhor an </a:t>
            </a:r>
            <a:r>
              <a:rPr lang="en-AU" b="1" dirty="0" err="1" smtClean="0">
                <a:solidFill>
                  <a:schemeClr val="tx2">
                    <a:lumMod val="50000"/>
                  </a:schemeClr>
                </a:solidFill>
              </a:rPr>
              <a:t>Edomite</a:t>
            </a:r>
            <a:r>
              <a:rPr lang="en-AU" b="1" dirty="0" smtClean="0">
                <a:solidFill>
                  <a:schemeClr val="tx2">
                    <a:lumMod val="50000"/>
                  </a:schemeClr>
                </a:solidFill>
              </a:rPr>
              <a:t>, for he </a:t>
            </a:r>
            <a:r>
              <a:rPr lang="en-AU" b="1" i="1" dirty="0" smtClean="0">
                <a:solidFill>
                  <a:schemeClr val="tx2">
                    <a:lumMod val="50000"/>
                  </a:schemeClr>
                </a:solidFill>
              </a:rPr>
              <a:t>is</a:t>
            </a:r>
            <a:r>
              <a:rPr lang="en-AU" b="1" dirty="0" smtClean="0">
                <a:solidFill>
                  <a:schemeClr val="tx2">
                    <a:lumMod val="50000"/>
                  </a:schemeClr>
                </a:solidFill>
              </a:rPr>
              <a:t> your brother. You shall not abhor an Egyptian, because you were an alien in his land. </a:t>
            </a:r>
            <a:r>
              <a:rPr lang="en-AU" b="1" baseline="30000" dirty="0" smtClean="0">
                <a:solidFill>
                  <a:schemeClr val="tx2">
                    <a:lumMod val="50000"/>
                  </a:schemeClr>
                </a:solidFill>
              </a:rPr>
              <a:t>8 </a:t>
            </a:r>
            <a:r>
              <a:rPr lang="en-AU" b="1" dirty="0" smtClean="0">
                <a:solidFill>
                  <a:schemeClr val="tx2">
                    <a:lumMod val="50000"/>
                  </a:schemeClr>
                </a:solidFill>
              </a:rPr>
              <a:t>The children of the third generation born to them </a:t>
            </a:r>
            <a:r>
              <a:rPr lang="en-AU" b="1" dirty="0" smtClean="0">
                <a:solidFill>
                  <a:srgbClr val="C00000"/>
                </a:solidFill>
              </a:rPr>
              <a:t>may enter</a:t>
            </a:r>
            <a:r>
              <a:rPr lang="en-AU" b="1" dirty="0" smtClean="0">
                <a:solidFill>
                  <a:schemeClr val="tx2">
                    <a:lumMod val="50000"/>
                  </a:schemeClr>
                </a:solidFill>
              </a:rPr>
              <a:t> the assembly of the </a:t>
            </a:r>
            <a:r>
              <a:rPr lang="en-AU" b="1" cap="small" dirty="0" smtClean="0">
                <a:solidFill>
                  <a:schemeClr val="tx2">
                    <a:lumMod val="50000"/>
                  </a:schemeClr>
                </a:solidFill>
              </a:rPr>
              <a:t>Lord</a:t>
            </a:r>
            <a:r>
              <a:rPr lang="en-AU" b="1" dirty="0" smtClean="0">
                <a:solidFill>
                  <a:schemeClr val="tx2">
                    <a:lumMod val="50000"/>
                  </a:schemeClr>
                </a:solidFill>
              </a:rPr>
              <a:t>."</a:t>
            </a:r>
          </a:p>
          <a:p>
            <a:pPr>
              <a:buNone/>
            </a:pPr>
            <a:r>
              <a:rPr lang="en-AU" b="1" dirty="0" smtClean="0">
                <a:solidFill>
                  <a:srgbClr val="C00000"/>
                </a:solidFill>
              </a:rPr>
              <a:t>NOT </a:t>
            </a:r>
            <a:r>
              <a:rPr lang="en-AU" sz="3400" b="1" dirty="0" smtClean="0">
                <a:solidFill>
                  <a:srgbClr val="C00000"/>
                </a:solidFill>
              </a:rPr>
              <a:t>ALL</a:t>
            </a:r>
            <a:r>
              <a:rPr lang="en-AU" b="1" dirty="0" smtClean="0">
                <a:solidFill>
                  <a:srgbClr val="C00000"/>
                </a:solidFill>
              </a:rPr>
              <a:t> FOREIGNERS WERE TO BE EXCLUDED.</a:t>
            </a:r>
          </a:p>
          <a:p>
            <a:pPr>
              <a:buNone/>
            </a:pPr>
            <a:r>
              <a:rPr lang="en-AU" b="1" dirty="0" smtClean="0">
                <a:solidFill>
                  <a:srgbClr val="C00000"/>
                </a:solidFill>
              </a:rPr>
              <a:t>ALSO - V 1 “</a:t>
            </a:r>
            <a:r>
              <a:rPr lang="en-AU" i="1" dirty="0" smtClean="0"/>
              <a:t>No one who has been emasculated by crushing or cutting may enter the assembly of the </a:t>
            </a:r>
            <a:r>
              <a:rPr lang="en-AU" i="1" cap="small" dirty="0" smtClean="0"/>
              <a:t>Lord</a:t>
            </a:r>
            <a:r>
              <a:rPr lang="en-AU" dirty="0" smtClean="0"/>
              <a:t>.”  (a eunuch)</a:t>
            </a:r>
          </a:p>
          <a:p>
            <a:pPr>
              <a:buNone/>
            </a:pPr>
            <a:r>
              <a:rPr lang="en-AU" b="1" dirty="0" smtClean="0">
                <a:solidFill>
                  <a:srgbClr val="C00000"/>
                </a:solidFill>
              </a:rPr>
              <a:t>It seems likely that Nehemiah himself was a eunuch, also Daniel</a:t>
            </a:r>
            <a:r>
              <a:rPr lang="en-AU" sz="2300" b="1" dirty="0" smtClean="0">
                <a:solidFill>
                  <a:srgbClr val="C00000"/>
                </a:solidFill>
              </a:rPr>
              <a:t>. (no mention of Nehemiah enforcing this law)</a:t>
            </a:r>
          </a:p>
          <a:p>
            <a:pPr>
              <a:buNone/>
            </a:pPr>
            <a:endParaRPr lang="en-AU" dirty="0" smtClean="0"/>
          </a:p>
          <a:p>
            <a:pPr>
              <a:buNone/>
            </a:pPr>
            <a:endParaRPr lang="en-AU" dirty="0"/>
          </a:p>
        </p:txBody>
      </p:sp>
      <p:pic>
        <p:nvPicPr>
          <p:cNvPr id="7" name="Picture 6" descr="ezra 10 - 10 ye have transgressed.jpg"/>
          <p:cNvPicPr>
            <a:picLocks noChangeAspect="1"/>
          </p:cNvPicPr>
          <p:nvPr/>
        </p:nvPicPr>
        <p:blipFill>
          <a:blip r:embed="rId2" cstate="print"/>
          <a:stretch>
            <a:fillRect/>
          </a:stretch>
        </p:blipFill>
        <p:spPr>
          <a:xfrm>
            <a:off x="1259632" y="3527018"/>
            <a:ext cx="2448272" cy="3330982"/>
          </a:xfrm>
          <a:prstGeom prst="rect">
            <a:avLst/>
          </a:prstGeom>
          <a:effectLst>
            <a:softEdge rad="127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b="1" dirty="0" smtClean="0">
                <a:solidFill>
                  <a:srgbClr val="C00000"/>
                </a:solidFill>
                <a:latin typeface="Calligraph421 BT" pitchFamily="66" charset="0"/>
              </a:rPr>
              <a:t>“It is Also Written”</a:t>
            </a:r>
            <a:br>
              <a:rPr lang="en-AU" b="1" dirty="0" smtClean="0">
                <a:solidFill>
                  <a:srgbClr val="C00000"/>
                </a:solidFill>
                <a:latin typeface="Calligraph421 BT" pitchFamily="66" charset="0"/>
              </a:rPr>
            </a:br>
            <a:r>
              <a:rPr lang="en-AU" b="1" dirty="0" smtClean="0">
                <a:solidFill>
                  <a:srgbClr val="C00000"/>
                </a:solidFill>
                <a:effectLst>
                  <a:outerShdw blurRad="50800" dist="38100" dir="18900000" algn="bl" rotWithShape="0">
                    <a:prstClr val="black">
                      <a:alpha val="40000"/>
                    </a:prstClr>
                  </a:outerShdw>
                </a:effectLst>
                <a:latin typeface="Calligraph421 BT" pitchFamily="66" charset="0"/>
              </a:rPr>
              <a:t>FOREIGNERS &amp; EUNUCHS </a:t>
            </a:r>
            <a:endParaRPr lang="en-AU" b="1" dirty="0">
              <a:solidFill>
                <a:srgbClr val="C00000"/>
              </a:solidFill>
              <a:effectLst>
                <a:outerShdw blurRad="50800" dist="38100" dir="18900000" algn="bl" rotWithShape="0">
                  <a:prstClr val="black">
                    <a:alpha val="40000"/>
                  </a:prstClr>
                </a:outerShdw>
              </a:effectLst>
              <a:latin typeface="Calligraph421 BT" pitchFamily="66" charset="0"/>
            </a:endParaRPr>
          </a:p>
        </p:txBody>
      </p:sp>
      <p:sp>
        <p:nvSpPr>
          <p:cNvPr id="6" name="Content Placeholder 5"/>
          <p:cNvSpPr>
            <a:spLocks noGrp="1"/>
          </p:cNvSpPr>
          <p:nvPr>
            <p:ph idx="1"/>
          </p:nvPr>
        </p:nvSpPr>
        <p:spPr>
          <a:xfrm>
            <a:off x="457200" y="1600200"/>
            <a:ext cx="8229600" cy="5069160"/>
          </a:xfrm>
        </p:spPr>
        <p:txBody>
          <a:bodyPr>
            <a:normAutofit fontScale="77500" lnSpcReduction="20000"/>
          </a:bodyPr>
          <a:lstStyle/>
          <a:p>
            <a:pPr algn="ctr">
              <a:buNone/>
            </a:pPr>
            <a:r>
              <a:rPr lang="en-AU" dirty="0" smtClean="0"/>
              <a:t/>
            </a:r>
            <a:br>
              <a:rPr lang="en-AU" dirty="0" smtClean="0"/>
            </a:br>
            <a:r>
              <a:rPr lang="en-AU" i="1" dirty="0" smtClean="0"/>
              <a:t>“Let no </a:t>
            </a:r>
            <a:r>
              <a:rPr lang="en-AU" b="1" i="1" dirty="0" smtClean="0">
                <a:solidFill>
                  <a:srgbClr val="C00000"/>
                </a:solidFill>
              </a:rPr>
              <a:t>foreigner</a:t>
            </a:r>
            <a:r>
              <a:rPr lang="en-AU" i="1" dirty="0" smtClean="0"/>
              <a:t> who is bound to the LORD say,</a:t>
            </a:r>
            <a:br>
              <a:rPr lang="en-AU" i="1" dirty="0" smtClean="0"/>
            </a:br>
            <a:r>
              <a:rPr lang="en-AU" i="1" dirty="0" smtClean="0"/>
              <a:t>“The LORD will surely exclude me from his people.”</a:t>
            </a:r>
            <a:br>
              <a:rPr lang="en-AU" i="1" dirty="0" smtClean="0"/>
            </a:br>
            <a:r>
              <a:rPr lang="en-AU" i="1" dirty="0" smtClean="0"/>
              <a:t>And let no eunuch complain,</a:t>
            </a:r>
            <a:br>
              <a:rPr lang="en-AU" i="1" dirty="0" smtClean="0"/>
            </a:br>
            <a:r>
              <a:rPr lang="en-AU" i="1" dirty="0" smtClean="0"/>
              <a:t>“I am only a dry tree.”” </a:t>
            </a:r>
            <a:r>
              <a:rPr lang="en-AU" dirty="0" smtClean="0">
                <a:solidFill>
                  <a:srgbClr val="C00000"/>
                </a:solidFill>
              </a:rPr>
              <a:t>Isaiah 56.3-5</a:t>
            </a:r>
            <a:endParaRPr lang="en-AU" i="1" dirty="0" smtClean="0"/>
          </a:p>
          <a:p>
            <a:pPr algn="ctr">
              <a:buNone/>
            </a:pPr>
            <a:r>
              <a:rPr lang="en-AU" dirty="0" smtClean="0"/>
              <a:t>Note: Jesus applied the prophecies in Isaiah to His own day, not a distant kingdom age...</a:t>
            </a:r>
          </a:p>
          <a:p>
            <a:pPr algn="ctr">
              <a:buNone/>
            </a:pPr>
            <a:r>
              <a:rPr lang="en-AU" i="1" dirty="0" smtClean="0"/>
              <a:t>“Is it not written: ‘My house will be called </a:t>
            </a:r>
            <a:r>
              <a:rPr lang="en-AU" b="1" i="1" dirty="0" smtClean="0">
                <a:solidFill>
                  <a:srgbClr val="C00000"/>
                </a:solidFill>
              </a:rPr>
              <a:t>a house of prayer for </a:t>
            </a:r>
            <a:r>
              <a:rPr lang="en-AU" sz="4700" b="1" i="1" dirty="0" smtClean="0">
                <a:solidFill>
                  <a:srgbClr val="C00000"/>
                </a:solidFill>
                <a:effectLst>
                  <a:outerShdw blurRad="50800" dist="38100" dir="18900000" algn="bl" rotWithShape="0">
                    <a:prstClr val="black">
                      <a:alpha val="40000"/>
                    </a:prstClr>
                  </a:outerShdw>
                </a:effectLst>
              </a:rPr>
              <a:t>ALL</a:t>
            </a:r>
            <a:r>
              <a:rPr lang="en-AU" b="1" i="1" dirty="0" smtClean="0">
                <a:solidFill>
                  <a:srgbClr val="C00000"/>
                </a:solidFill>
              </a:rPr>
              <a:t> nations</a:t>
            </a:r>
            <a:r>
              <a:rPr lang="en-AU" i="1" dirty="0" smtClean="0"/>
              <a:t>’? But you have made it ‘a den of robbers.’ </a:t>
            </a:r>
            <a:r>
              <a:rPr lang="en-AU" dirty="0" smtClean="0">
                <a:solidFill>
                  <a:srgbClr val="C00000"/>
                </a:solidFill>
              </a:rPr>
              <a:t>Mark 11:17 quoting Isaiah 56:7</a:t>
            </a:r>
          </a:p>
          <a:p>
            <a:pPr algn="ctr">
              <a:buNone/>
            </a:pPr>
            <a:endParaRPr lang="en-AU" i="1" dirty="0" smtClean="0"/>
          </a:p>
          <a:p>
            <a:pPr algn="ctr">
              <a:buNone/>
            </a:pPr>
            <a:r>
              <a:rPr lang="en-AU" b="1" i="1" dirty="0" smtClean="0">
                <a:solidFill>
                  <a:schemeClr val="accent2">
                    <a:lumMod val="50000"/>
                  </a:schemeClr>
                </a:solidFill>
              </a:rPr>
              <a:t>“Do not mistreat or oppress a foreigner, for you were foreigners in Egypt.” </a:t>
            </a:r>
          </a:p>
          <a:p>
            <a:pPr algn="ctr">
              <a:buNone/>
            </a:pPr>
            <a:r>
              <a:rPr lang="en-AU" dirty="0" smtClean="0">
                <a:solidFill>
                  <a:srgbClr val="C00000"/>
                </a:solidFill>
              </a:rPr>
              <a:t>Exodus 22:21</a:t>
            </a:r>
          </a:p>
          <a:p>
            <a:pPr algn="ctr">
              <a:buNone/>
            </a:pPr>
            <a:endParaRPr lang="en-AU" b="1" i="1" dirty="0" smtClean="0">
              <a:solidFill>
                <a:schemeClr val="accent2">
                  <a:lumMod val="50000"/>
                </a:schemeClr>
              </a:solidFill>
            </a:endParaRPr>
          </a:p>
          <a:p>
            <a:pPr algn="ctr">
              <a:buNone/>
            </a:pPr>
            <a:endParaRPr lang="en-AU"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432048"/>
          </a:xfrm>
        </p:spPr>
        <p:txBody>
          <a:bodyPr>
            <a:normAutofit fontScale="90000"/>
          </a:bodyPr>
          <a:lstStyle/>
          <a:p>
            <a:r>
              <a:rPr lang="en-AU" sz="3100" b="1" dirty="0" smtClean="0">
                <a:solidFill>
                  <a:schemeClr val="accent2">
                    <a:lumMod val="50000"/>
                  </a:schemeClr>
                </a:solidFill>
              </a:rPr>
              <a:t>PREVIOUSLY IN OLD TESTAMENT</a:t>
            </a:r>
            <a:r>
              <a:rPr lang="en-AU" b="1" dirty="0" smtClean="0">
                <a:solidFill>
                  <a:schemeClr val="accent2">
                    <a:lumMod val="50000"/>
                  </a:schemeClr>
                </a:solidFill>
              </a:rPr>
              <a:t/>
            </a:r>
            <a:br>
              <a:rPr lang="en-AU" b="1" dirty="0" smtClean="0">
                <a:solidFill>
                  <a:schemeClr val="accent2">
                    <a:lumMod val="50000"/>
                  </a:schemeClr>
                </a:solidFill>
              </a:rPr>
            </a:br>
            <a:r>
              <a:rPr lang="en-AU" sz="4900" b="1" dirty="0" smtClean="0">
                <a:solidFill>
                  <a:schemeClr val="accent2">
                    <a:lumMod val="50000"/>
                  </a:schemeClr>
                </a:solidFill>
              </a:rPr>
              <a:t>God Accepted Foreigners</a:t>
            </a:r>
            <a:endParaRPr lang="en-AU" sz="4900" b="1" dirty="0">
              <a:solidFill>
                <a:schemeClr val="accent2">
                  <a:lumMod val="50000"/>
                </a:schemeClr>
              </a:solidFill>
            </a:endParaRPr>
          </a:p>
        </p:txBody>
      </p:sp>
      <p:sp>
        <p:nvSpPr>
          <p:cNvPr id="4" name="Content Placeholder 3"/>
          <p:cNvSpPr>
            <a:spLocks noGrp="1"/>
          </p:cNvSpPr>
          <p:nvPr>
            <p:ph sz="half" idx="1"/>
          </p:nvPr>
        </p:nvSpPr>
        <p:spPr>
          <a:xfrm>
            <a:off x="323528" y="980728"/>
            <a:ext cx="4176464" cy="5544616"/>
          </a:xfrm>
        </p:spPr>
        <p:txBody>
          <a:bodyPr>
            <a:noAutofit/>
          </a:bodyPr>
          <a:lstStyle/>
          <a:p>
            <a:pPr>
              <a:buNone/>
            </a:pPr>
            <a:r>
              <a:rPr lang="en-AU" sz="2400" b="1" dirty="0" smtClean="0"/>
              <a:t>CALEB</a:t>
            </a:r>
            <a:r>
              <a:rPr lang="en-AU" sz="2400" dirty="0" smtClean="0"/>
              <a:t> –  the </a:t>
            </a:r>
            <a:r>
              <a:rPr lang="en-AU" sz="2400" b="1" dirty="0" err="1" smtClean="0">
                <a:solidFill>
                  <a:srgbClr val="C00000"/>
                </a:solidFill>
              </a:rPr>
              <a:t>Kenizzite</a:t>
            </a:r>
            <a:r>
              <a:rPr lang="en-AU" sz="2400" b="1" dirty="0" smtClean="0">
                <a:solidFill>
                  <a:srgbClr val="C00000"/>
                </a:solidFill>
              </a:rPr>
              <a:t> Represented the tribe of Judah as one of the 12 spies</a:t>
            </a:r>
          </a:p>
          <a:p>
            <a:pPr>
              <a:buNone/>
            </a:pPr>
            <a:endParaRPr lang="en-AU" sz="2400" dirty="0" smtClean="0"/>
          </a:p>
          <a:p>
            <a:pPr>
              <a:buNone/>
            </a:pPr>
            <a:endParaRPr lang="en-AU" sz="2400" dirty="0" smtClean="0"/>
          </a:p>
          <a:p>
            <a:pPr>
              <a:buNone/>
            </a:pPr>
            <a:endParaRPr lang="en-AU" sz="2400" dirty="0" smtClean="0"/>
          </a:p>
          <a:p>
            <a:pPr>
              <a:buNone/>
            </a:pPr>
            <a:endParaRPr lang="en-AU" sz="2400" dirty="0" smtClean="0"/>
          </a:p>
          <a:p>
            <a:pPr>
              <a:buNone/>
            </a:pPr>
            <a:endParaRPr lang="en-AU" sz="800" dirty="0" smtClean="0"/>
          </a:p>
          <a:p>
            <a:pPr>
              <a:buNone/>
            </a:pPr>
            <a:r>
              <a:rPr lang="en-AU" sz="2400" b="1" dirty="0" smtClean="0"/>
              <a:t>Moses wife </a:t>
            </a:r>
            <a:r>
              <a:rPr lang="en-AU" sz="2400" dirty="0" smtClean="0"/>
              <a:t>– a </a:t>
            </a:r>
            <a:r>
              <a:rPr lang="en-AU" sz="2400" b="1" dirty="0" err="1" smtClean="0">
                <a:solidFill>
                  <a:srgbClr val="C00000"/>
                </a:solidFill>
              </a:rPr>
              <a:t>Kennite</a:t>
            </a:r>
            <a:endParaRPr lang="en-AU" sz="2400" b="1" dirty="0" smtClean="0">
              <a:solidFill>
                <a:srgbClr val="C00000"/>
              </a:solidFill>
            </a:endParaRPr>
          </a:p>
          <a:p>
            <a:pPr>
              <a:buNone/>
            </a:pPr>
            <a:r>
              <a:rPr lang="en-AU" sz="2400" b="1" dirty="0" err="1" smtClean="0"/>
              <a:t>Absalom’s</a:t>
            </a:r>
            <a:r>
              <a:rPr lang="en-AU" sz="2400" b="1" dirty="0" smtClean="0"/>
              <a:t> mother –</a:t>
            </a:r>
            <a:r>
              <a:rPr lang="en-AU" sz="2400" dirty="0" smtClean="0"/>
              <a:t> </a:t>
            </a:r>
            <a:r>
              <a:rPr lang="en-AU" sz="2400" b="1" dirty="0" err="1" smtClean="0">
                <a:solidFill>
                  <a:srgbClr val="C00000"/>
                </a:solidFill>
              </a:rPr>
              <a:t>Geshurite</a:t>
            </a:r>
            <a:r>
              <a:rPr lang="en-AU" sz="2400" b="1" dirty="0" smtClean="0">
                <a:solidFill>
                  <a:srgbClr val="C00000"/>
                </a:solidFill>
              </a:rPr>
              <a:t> Princess</a:t>
            </a:r>
            <a:endParaRPr lang="en-AU" sz="1000" b="1" dirty="0" smtClean="0">
              <a:solidFill>
                <a:srgbClr val="C00000"/>
              </a:solidFill>
            </a:endParaRPr>
          </a:p>
          <a:p>
            <a:pPr>
              <a:buNone/>
            </a:pPr>
            <a:r>
              <a:rPr lang="en-AU" sz="2400" b="1" dirty="0" smtClean="0"/>
              <a:t>SAMSON – </a:t>
            </a:r>
            <a:r>
              <a:rPr lang="en-AU" sz="2400" dirty="0" smtClean="0"/>
              <a:t>fell in love with a </a:t>
            </a:r>
            <a:r>
              <a:rPr lang="en-AU" sz="2400" b="1" dirty="0" smtClean="0">
                <a:solidFill>
                  <a:srgbClr val="C00000"/>
                </a:solidFill>
              </a:rPr>
              <a:t>Philistine</a:t>
            </a:r>
            <a:r>
              <a:rPr lang="en-AU" sz="2400" dirty="0" smtClean="0"/>
              <a:t> “from the Lord”</a:t>
            </a:r>
          </a:p>
          <a:p>
            <a:pPr>
              <a:buNone/>
            </a:pPr>
            <a:r>
              <a:rPr lang="en-US" sz="2400" b="1" dirty="0" smtClean="0"/>
              <a:t>MELCHIZEDEK </a:t>
            </a:r>
            <a:r>
              <a:rPr lang="en-US" sz="2400" b="1" dirty="0" smtClean="0">
                <a:solidFill>
                  <a:schemeClr val="accent2">
                    <a:lumMod val="50000"/>
                  </a:schemeClr>
                </a:solidFill>
              </a:rPr>
              <a:t> -King of Salem, </a:t>
            </a:r>
            <a:r>
              <a:rPr lang="en-US" sz="2400" b="1" dirty="0" smtClean="0">
                <a:solidFill>
                  <a:srgbClr val="C00000"/>
                </a:solidFill>
              </a:rPr>
              <a:t>Canaanite</a:t>
            </a:r>
            <a:r>
              <a:rPr lang="en-US" sz="2400" b="1" dirty="0" smtClean="0">
                <a:solidFill>
                  <a:schemeClr val="accent2">
                    <a:lumMod val="50000"/>
                  </a:schemeClr>
                </a:solidFill>
              </a:rPr>
              <a:t> -</a:t>
            </a:r>
            <a:r>
              <a:rPr lang="en-US" sz="2400" b="1" i="1" dirty="0" smtClean="0">
                <a:solidFill>
                  <a:schemeClr val="accent2">
                    <a:lumMod val="50000"/>
                  </a:schemeClr>
                </a:solidFill>
              </a:rPr>
              <a:t> </a:t>
            </a:r>
            <a:r>
              <a:rPr lang="en-US" sz="2400" b="1" dirty="0" smtClean="0">
                <a:solidFill>
                  <a:schemeClr val="accent2">
                    <a:lumMod val="50000"/>
                  </a:schemeClr>
                </a:solidFill>
              </a:rPr>
              <a:t>Priest of God </a:t>
            </a:r>
          </a:p>
          <a:p>
            <a:pPr>
              <a:buNone/>
            </a:pPr>
            <a:endParaRPr lang="en-AU" sz="2400" b="1" dirty="0" smtClean="0"/>
          </a:p>
          <a:p>
            <a:pPr>
              <a:buNone/>
            </a:pPr>
            <a:endParaRPr lang="en-AU" sz="2000" b="1" dirty="0" smtClean="0"/>
          </a:p>
          <a:p>
            <a:pPr>
              <a:buNone/>
            </a:pPr>
            <a:endParaRPr lang="en-AU" sz="2000" b="1" dirty="0" smtClean="0"/>
          </a:p>
          <a:p>
            <a:pPr>
              <a:buNone/>
            </a:pPr>
            <a:endParaRPr lang="en-AU" sz="2000" dirty="0" smtClean="0"/>
          </a:p>
          <a:p>
            <a:pPr>
              <a:buNone/>
            </a:pPr>
            <a:endParaRPr lang="en-AU" sz="2000" dirty="0" smtClean="0"/>
          </a:p>
          <a:p>
            <a:pPr>
              <a:buNone/>
            </a:pPr>
            <a:endParaRPr lang="en-AU" sz="2000" baseline="30000" dirty="0" smtClean="0"/>
          </a:p>
          <a:p>
            <a:pPr>
              <a:buNone/>
            </a:pPr>
            <a:r>
              <a:rPr lang="en-AU" sz="2000" baseline="30000" dirty="0" smtClean="0"/>
              <a:t> </a:t>
            </a:r>
            <a:endParaRPr lang="en-AU" sz="2000" dirty="0" smtClean="0"/>
          </a:p>
          <a:p>
            <a:pPr>
              <a:buNone/>
            </a:pPr>
            <a:r>
              <a:rPr lang="en-AU" sz="2000" dirty="0" smtClean="0"/>
              <a:t/>
            </a:r>
            <a:br>
              <a:rPr lang="en-AU" sz="2000" dirty="0" smtClean="0"/>
            </a:br>
            <a:r>
              <a:rPr lang="en-AU" sz="2000" dirty="0" smtClean="0"/>
              <a:t/>
            </a:r>
            <a:br>
              <a:rPr lang="en-AU" sz="2000" dirty="0" smtClean="0"/>
            </a:br>
            <a:r>
              <a:rPr lang="en-AU" sz="2000" dirty="0" smtClean="0"/>
              <a:t/>
            </a:r>
            <a:br>
              <a:rPr lang="en-AU" sz="2000" dirty="0" smtClean="0"/>
            </a:br>
            <a:endParaRPr lang="en-AU" sz="2000" dirty="0"/>
          </a:p>
        </p:txBody>
      </p:sp>
      <p:sp>
        <p:nvSpPr>
          <p:cNvPr id="5" name="Content Placeholder 4"/>
          <p:cNvSpPr>
            <a:spLocks noGrp="1"/>
          </p:cNvSpPr>
          <p:nvPr>
            <p:ph sz="half" idx="2"/>
          </p:nvPr>
        </p:nvSpPr>
        <p:spPr>
          <a:xfrm>
            <a:off x="4427984" y="764704"/>
            <a:ext cx="4716016" cy="6408712"/>
          </a:xfrm>
        </p:spPr>
        <p:txBody>
          <a:bodyPr>
            <a:normAutofit lnSpcReduction="10000"/>
          </a:bodyPr>
          <a:lstStyle/>
          <a:p>
            <a:pPr>
              <a:buNone/>
            </a:pPr>
            <a:endParaRPr lang="en-US" sz="800" b="1" i="1" dirty="0" smtClean="0">
              <a:solidFill>
                <a:schemeClr val="accent2">
                  <a:lumMod val="50000"/>
                </a:schemeClr>
              </a:solidFill>
            </a:endParaRPr>
          </a:p>
          <a:p>
            <a:pPr>
              <a:buNone/>
            </a:pPr>
            <a:endParaRPr lang="en-AU" sz="1000" b="1" dirty="0" smtClean="0">
              <a:solidFill>
                <a:srgbClr val="C00000"/>
              </a:solidFill>
            </a:endParaRPr>
          </a:p>
          <a:p>
            <a:pPr>
              <a:buNone/>
            </a:pPr>
            <a:r>
              <a:rPr lang="en-AU" sz="2400" b="1" dirty="0" err="1" smtClean="0">
                <a:solidFill>
                  <a:schemeClr val="tx2">
                    <a:lumMod val="50000"/>
                  </a:schemeClr>
                </a:solidFill>
              </a:rPr>
              <a:t>Ittai</a:t>
            </a:r>
            <a:r>
              <a:rPr lang="en-AU" sz="2400" b="1" dirty="0" smtClean="0">
                <a:solidFill>
                  <a:schemeClr val="tx2">
                    <a:lumMod val="50000"/>
                  </a:schemeClr>
                </a:solidFill>
              </a:rPr>
              <a:t>  - </a:t>
            </a:r>
            <a:r>
              <a:rPr lang="en-AU" sz="2400" b="1" dirty="0" smtClean="0">
                <a:solidFill>
                  <a:srgbClr val="C00000"/>
                </a:solidFill>
              </a:rPr>
              <a:t>The </a:t>
            </a:r>
            <a:r>
              <a:rPr lang="en-AU" sz="2400" b="1" dirty="0" err="1" smtClean="0">
                <a:solidFill>
                  <a:srgbClr val="C00000"/>
                </a:solidFill>
              </a:rPr>
              <a:t>Gittite</a:t>
            </a:r>
            <a:r>
              <a:rPr lang="en-AU" sz="2400" b="1" dirty="0" smtClean="0">
                <a:solidFill>
                  <a:srgbClr val="C00000"/>
                </a:solidFill>
              </a:rPr>
              <a:t> </a:t>
            </a:r>
            <a:r>
              <a:rPr lang="en-AU" sz="2400" dirty="0" smtClean="0">
                <a:solidFill>
                  <a:srgbClr val="C00000"/>
                </a:solidFill>
              </a:rPr>
              <a:t> </a:t>
            </a:r>
            <a:r>
              <a:rPr lang="en-AU" sz="2400" dirty="0" smtClean="0">
                <a:solidFill>
                  <a:schemeClr val="tx2">
                    <a:lumMod val="50000"/>
                  </a:schemeClr>
                </a:solidFill>
              </a:rPr>
              <a:t>- David said</a:t>
            </a:r>
          </a:p>
          <a:p>
            <a:pPr>
              <a:buNone/>
            </a:pPr>
            <a:r>
              <a:rPr lang="en-AU" sz="2400" dirty="0" smtClean="0"/>
              <a:t>	“Go back...</a:t>
            </a:r>
            <a:r>
              <a:rPr lang="en-AU" sz="2400" b="1" dirty="0" smtClean="0">
                <a:solidFill>
                  <a:srgbClr val="C00000"/>
                </a:solidFill>
              </a:rPr>
              <a:t>You are a foreigner</a:t>
            </a:r>
            <a:r>
              <a:rPr lang="en-AU" sz="2400" dirty="0" smtClean="0"/>
              <a:t>”</a:t>
            </a:r>
          </a:p>
          <a:p>
            <a:pPr>
              <a:buNone/>
            </a:pPr>
            <a:r>
              <a:rPr lang="en-AU" sz="2400" b="1" dirty="0" smtClean="0">
                <a:solidFill>
                  <a:schemeClr val="tx2">
                    <a:lumMod val="50000"/>
                  </a:schemeClr>
                </a:solidFill>
              </a:rPr>
              <a:t>	</a:t>
            </a:r>
            <a:r>
              <a:rPr lang="en-AU" sz="2400" dirty="0" err="1" smtClean="0">
                <a:solidFill>
                  <a:schemeClr val="tx2">
                    <a:lumMod val="50000"/>
                  </a:schemeClr>
                </a:solidFill>
              </a:rPr>
              <a:t>Ittai</a:t>
            </a:r>
            <a:r>
              <a:rPr lang="en-AU" sz="2400" dirty="0" smtClean="0">
                <a:solidFill>
                  <a:schemeClr val="tx2">
                    <a:lumMod val="50000"/>
                  </a:schemeClr>
                </a:solidFill>
              </a:rPr>
              <a:t> said </a:t>
            </a:r>
            <a:r>
              <a:rPr lang="en-AU" sz="2400" b="1" dirty="0" smtClean="0">
                <a:solidFill>
                  <a:schemeClr val="tx2">
                    <a:lumMod val="50000"/>
                  </a:schemeClr>
                </a:solidFill>
              </a:rPr>
              <a:t>“</a:t>
            </a:r>
            <a:r>
              <a:rPr lang="en-AU" sz="2400" dirty="0" smtClean="0"/>
              <a:t>wherever my lord the king may be ...there will your servant be.” 2 Sam 15:21</a:t>
            </a:r>
            <a:endParaRPr lang="en-AU" sz="900" b="1" dirty="0" smtClean="0">
              <a:solidFill>
                <a:srgbClr val="C00000"/>
              </a:solidFill>
            </a:endParaRPr>
          </a:p>
          <a:p>
            <a:pPr>
              <a:buNone/>
            </a:pPr>
            <a:r>
              <a:rPr lang="en-AU" sz="2400" b="1" dirty="0" smtClean="0">
                <a:solidFill>
                  <a:schemeClr val="tx2">
                    <a:lumMod val="50000"/>
                  </a:schemeClr>
                </a:solidFill>
              </a:rPr>
              <a:t>Obededom – </a:t>
            </a:r>
            <a:r>
              <a:rPr lang="en-AU" sz="2400" b="1" dirty="0" smtClean="0">
                <a:solidFill>
                  <a:srgbClr val="C00000"/>
                </a:solidFill>
              </a:rPr>
              <a:t>The </a:t>
            </a:r>
            <a:r>
              <a:rPr lang="en-AU" sz="2400" b="1" dirty="0" err="1" smtClean="0">
                <a:solidFill>
                  <a:srgbClr val="C00000"/>
                </a:solidFill>
              </a:rPr>
              <a:t>Gittite</a:t>
            </a:r>
            <a:r>
              <a:rPr lang="en-AU" sz="2400" b="1" dirty="0" smtClean="0">
                <a:solidFill>
                  <a:srgbClr val="C00000"/>
                </a:solidFill>
              </a:rPr>
              <a:t> (FOREIGNER AS ABOVE) - </a:t>
            </a:r>
            <a:r>
              <a:rPr lang="en-AU" sz="2400" b="1" dirty="0" smtClean="0">
                <a:solidFill>
                  <a:schemeClr val="tx2">
                    <a:lumMod val="50000"/>
                  </a:schemeClr>
                </a:solidFill>
              </a:rPr>
              <a:t>Cared for the ark </a:t>
            </a:r>
            <a:r>
              <a:rPr lang="en-AU" sz="2100" dirty="0" smtClean="0">
                <a:solidFill>
                  <a:schemeClr val="tx2">
                    <a:lumMod val="50000"/>
                  </a:schemeClr>
                </a:solidFill>
              </a:rPr>
              <a:t>(as distinct from Obededom the son of  </a:t>
            </a:r>
            <a:r>
              <a:rPr lang="en-AU" sz="2100" dirty="0" err="1" smtClean="0">
                <a:solidFill>
                  <a:schemeClr val="tx2">
                    <a:lumMod val="50000"/>
                  </a:schemeClr>
                </a:solidFill>
              </a:rPr>
              <a:t>Jeduthun</a:t>
            </a:r>
            <a:r>
              <a:rPr lang="en-AU" sz="2100" dirty="0" smtClean="0">
                <a:solidFill>
                  <a:schemeClr val="tx2">
                    <a:lumMod val="50000"/>
                  </a:schemeClr>
                </a:solidFill>
              </a:rPr>
              <a:t>/Levite) </a:t>
            </a:r>
            <a:r>
              <a:rPr lang="en-AU" sz="1600" dirty="0" smtClean="0"/>
              <a:t>It could be that Obededom was given a place amongst the Levites - as Caleb the gentile had a place amongst the tribe of Judah – Or as Samuel an </a:t>
            </a:r>
            <a:r>
              <a:rPr lang="en-AU" sz="1600" dirty="0" err="1" smtClean="0"/>
              <a:t>Ephraimite</a:t>
            </a:r>
            <a:r>
              <a:rPr lang="en-AU" sz="1600" dirty="0" smtClean="0"/>
              <a:t> (1 Sam. 1:1) counted as a Levite according to  the writer of 1 Chron. 6:16-28. </a:t>
            </a:r>
          </a:p>
          <a:p>
            <a:pPr>
              <a:buNone/>
            </a:pPr>
            <a:r>
              <a:rPr lang="en-AU" sz="1600" dirty="0" smtClean="0"/>
              <a:t>Ezekiel 47:23 </a:t>
            </a:r>
            <a:r>
              <a:rPr lang="en-AU" sz="1800" b="1" dirty="0" smtClean="0">
                <a:solidFill>
                  <a:schemeClr val="accent2">
                    <a:lumMod val="50000"/>
                  </a:schemeClr>
                </a:solidFill>
              </a:rPr>
              <a:t>“</a:t>
            </a:r>
            <a:r>
              <a:rPr lang="en-AU" sz="1800" b="1" i="1" dirty="0" smtClean="0">
                <a:solidFill>
                  <a:schemeClr val="accent2">
                    <a:lumMod val="50000"/>
                  </a:schemeClr>
                </a:solidFill>
              </a:rPr>
              <a:t>In whatever tribe a foreigner resides, there you are to give them their inheritance”  </a:t>
            </a:r>
            <a:r>
              <a:rPr lang="en-AU" sz="1600" dirty="0" smtClean="0"/>
              <a:t>(written to the house of Israel while in exile for them to contemplate)</a:t>
            </a:r>
            <a:r>
              <a:rPr lang="en-AU" sz="2100" dirty="0" smtClean="0"/>
              <a:t/>
            </a:r>
            <a:br>
              <a:rPr lang="en-AU" sz="2100" dirty="0" smtClean="0"/>
            </a:br>
            <a:r>
              <a:rPr lang="en-AU" sz="2100" baseline="30000" dirty="0" smtClean="0"/>
              <a:t> </a:t>
            </a:r>
            <a:endParaRPr lang="en-AU" sz="2100" i="1" dirty="0" smtClean="0">
              <a:solidFill>
                <a:schemeClr val="tx2">
                  <a:lumMod val="50000"/>
                </a:schemeClr>
              </a:solidFill>
            </a:endParaRPr>
          </a:p>
          <a:p>
            <a:pPr>
              <a:buNone/>
            </a:pPr>
            <a:endParaRPr lang="en-AU" sz="2400" b="1" dirty="0" smtClean="0"/>
          </a:p>
          <a:p>
            <a:pPr>
              <a:buNone/>
            </a:pPr>
            <a:endParaRPr lang="en-US" sz="2400" b="1" i="1" dirty="0" smtClean="0">
              <a:solidFill>
                <a:schemeClr val="accent2">
                  <a:lumMod val="50000"/>
                </a:schemeClr>
              </a:solidFill>
            </a:endParaRPr>
          </a:p>
          <a:p>
            <a:pPr>
              <a:buNone/>
            </a:pPr>
            <a:endParaRPr lang="en-US" sz="2400" b="1" i="1" dirty="0" smtClean="0">
              <a:solidFill>
                <a:schemeClr val="accent2">
                  <a:lumMod val="50000"/>
                </a:schemeClr>
              </a:solidFill>
            </a:endParaRPr>
          </a:p>
          <a:p>
            <a:pPr>
              <a:buNone/>
            </a:pPr>
            <a:endParaRPr lang="en-US" sz="2400" b="1" i="1" dirty="0" smtClean="0">
              <a:solidFill>
                <a:schemeClr val="accent2">
                  <a:lumMod val="50000"/>
                </a:schemeClr>
              </a:solidFill>
            </a:endParaRPr>
          </a:p>
          <a:p>
            <a:pPr>
              <a:buNone/>
            </a:pPr>
            <a:endParaRPr lang="en-US" sz="2400" b="1" i="1" dirty="0" smtClean="0">
              <a:solidFill>
                <a:schemeClr val="accent2">
                  <a:lumMod val="50000"/>
                </a:schemeClr>
              </a:solidFill>
            </a:endParaRPr>
          </a:p>
        </p:txBody>
      </p:sp>
      <p:pic>
        <p:nvPicPr>
          <p:cNvPr id="7" name="Picture 6" descr="caleb.png"/>
          <p:cNvPicPr>
            <a:picLocks noChangeAspect="1"/>
          </p:cNvPicPr>
          <p:nvPr/>
        </p:nvPicPr>
        <p:blipFill>
          <a:blip r:embed="rId2" cstate="print"/>
          <a:stretch>
            <a:fillRect/>
          </a:stretch>
        </p:blipFill>
        <p:spPr>
          <a:xfrm>
            <a:off x="899592" y="2204864"/>
            <a:ext cx="2736304" cy="1941066"/>
          </a:xfrm>
          <a:prstGeom prst="rect">
            <a:avLst/>
          </a:prstGeom>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21720</TotalTime>
  <Words>3272</Words>
  <Application>Microsoft Office PowerPoint</Application>
  <PresentationFormat>On-screen Show (4:3)</PresentationFormat>
  <Paragraphs>361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The Way We Worship</vt:lpstr>
      <vt:lpstr>The Way We Worship - Last Events of Old Testament</vt:lpstr>
      <vt:lpstr>Background  - Ezra – Nehemiah  were originally one book It covered the period from approx 538 BC – 432BC </vt:lpstr>
      <vt:lpstr>*NOTE</vt:lpstr>
      <vt:lpstr>The Closing Scenes</vt:lpstr>
      <vt:lpstr>Last Events of Old Testament THE GREAT DIVORCE – under Ezra</vt:lpstr>
      <vt:lpstr>Nehemiah’s FINAL REFORMS</vt:lpstr>
      <vt:lpstr>“It is Also Written” FOREIGNERS &amp; EUNUCHS </vt:lpstr>
      <vt:lpstr>PREVIOUSLY IN OLD TESTAMENT God Accepted Foreigners</vt:lpstr>
      <vt:lpstr>PREVIOUSLY IN OLD TESTAMENT God Accepted Foreigners</vt:lpstr>
      <vt:lpstr>Previously in Old Testament No Partiality </vt:lpstr>
      <vt:lpstr> FOREIGNERS</vt:lpstr>
      <vt:lpstr>Rebuke from Zechariah during the completion of the temple</vt:lpstr>
      <vt:lpstr>What became of  the prophet Zechariah Son of Berekiah ? </vt:lpstr>
      <vt:lpstr>What did Zechariah say to anger the Jews so much they would kill him?</vt:lpstr>
      <vt:lpstr>Zechariah’s final verse ch. 14:21 . “And on that day there will no longer be a Canaanite in the house of the Lord Almighty”  </vt:lpstr>
      <vt:lpstr>Mystery of Zechariah’s Murder</vt:lpstr>
      <vt:lpstr>Gates shut or Open?</vt:lpstr>
      <vt:lpstr>Nehemiah  built physical walls God cared about the spiritual ones</vt:lpstr>
      <vt:lpstr>People Ezra &amp; Nehemiah  Perceived as Enemies</vt:lpstr>
      <vt:lpstr>THE LORD’S TABLE</vt:lpstr>
      <vt:lpstr>Noadiah &amp; The other Prophets A Silent Witness</vt:lpstr>
      <vt:lpstr>Connection between Chronicles &amp; Ezra/Nehemiah There seems to be a commonality in these 3 books.  All promote the southern tribes of Judah and Benjamin and omit positive things about foreigners. All omit negative things about Jews. Ezra gives added emphasis that God dwells in Jerusalem in Judah. </vt:lpstr>
      <vt:lpstr>Chronicles has a pro-Jewish focus </vt:lpstr>
      <vt:lpstr>Scripture is for our learning Jesus encouraged us to compare scripture with scripture and to perceive the message</vt:lpstr>
      <vt:lpstr>Isaiah 50:6 “I offered my back to those who beat me,     my cheeks to those who pulled out my beard” Who beat and pulled hair out? </vt:lpstr>
      <vt:lpstr>Gentiles were to be Blessed Galilee of the Gentiles</vt:lpstr>
      <vt:lpstr>Where did Sanballat Go? </vt:lpstr>
      <vt:lpstr>WHERE WE WORSHIP</vt:lpstr>
      <vt:lpstr>Records Mattered to Jews But Way of Worship mattered GOD </vt:lpstr>
      <vt:lpstr>A Conditional Promise Nation of PRIESTS - not just males from tribe of Levi </vt:lpstr>
      <vt:lpstr>Ezra’s  Genealogy </vt:lpstr>
      <vt:lpstr>ELIJAH – The Stranger</vt:lpstr>
      <vt:lpstr>NEW TESTAMENT MESSAGE ABOUT ELIJAH</vt:lpstr>
      <vt:lpstr>THE GOD OF ELIJAH</vt:lpstr>
      <vt:lpstr>Last words of Old Testament</vt:lpstr>
      <vt:lpstr>ELIJAH will “Turn again the heart of the father to the son, and the heart of a man to his neighbour” (Septuagint) Mal.4:5-6 “Who is my neighbour?” Luke 10:29</vt:lpstr>
      <vt:lpstr>Slide 38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857</cp:revision>
  <dcterms:created xsi:type="dcterms:W3CDTF">2012-06-02T06:36:56Z</dcterms:created>
  <dcterms:modified xsi:type="dcterms:W3CDTF">2012-06-20T11:06:46Z</dcterms:modified>
</cp:coreProperties>
</file>